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ADCFD-D490-4261-893D-8F260DF557D2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FF563-4FCF-4738-B34E-F2AB57805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Metabolism of Amino acids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General and specific metabolic reactions of amino </a:t>
            </a:r>
            <a:r>
              <a:rPr lang="en-US" dirty="0" err="1" smtClean="0"/>
              <a:t>acids_Transamination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7620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TRANSAMINATION</a:t>
            </a:r>
          </a:p>
          <a:p>
            <a:pPr lvl="1"/>
            <a:r>
              <a:rPr lang="en-US" dirty="0" smtClean="0"/>
              <a:t>The transfer of an amino (-NH2) group from an amino acid to a </a:t>
            </a:r>
            <a:r>
              <a:rPr lang="en-US" dirty="0" err="1" smtClean="0"/>
              <a:t>keto</a:t>
            </a:r>
            <a:r>
              <a:rPr lang="en-US" dirty="0" smtClean="0"/>
              <a:t> acid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transaminases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and specific metabolic reactions of amino acids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dirty="0" err="1" smtClean="0"/>
              <a:t>transaminases</a:t>
            </a:r>
            <a:r>
              <a:rPr lang="en-US" dirty="0" smtClean="0"/>
              <a:t> require </a:t>
            </a:r>
            <a:r>
              <a:rPr lang="en-US" dirty="0" err="1" smtClean="0"/>
              <a:t>pyridoxal</a:t>
            </a:r>
            <a:r>
              <a:rPr lang="en-US" dirty="0" smtClean="0"/>
              <a:t> phosphate (PLP), a coenzyme derived from vitamin B6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Salient features of </a:t>
            </a:r>
            <a:r>
              <a:rPr lang="en-US" dirty="0" err="1" smtClean="0"/>
              <a:t>transamination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048000"/>
            <a:ext cx="5486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 Specific </a:t>
            </a:r>
            <a:r>
              <a:rPr lang="en-US" dirty="0" err="1" smtClean="0"/>
              <a:t>transaminases</a:t>
            </a:r>
            <a:r>
              <a:rPr lang="en-US" dirty="0" smtClean="0"/>
              <a:t> exist for each pair of amino and </a:t>
            </a:r>
            <a:r>
              <a:rPr lang="en-US" dirty="0" err="1" smtClean="0"/>
              <a:t>keto</a:t>
            </a:r>
            <a:r>
              <a:rPr lang="en-US" dirty="0" smtClean="0"/>
              <a:t> acids. However, only two— namely, </a:t>
            </a:r>
          </a:p>
          <a:p>
            <a:pPr lvl="1"/>
            <a:r>
              <a:rPr lang="en-US" b="1" dirty="0" err="1" smtClean="0"/>
              <a:t>aspartate</a:t>
            </a:r>
            <a:r>
              <a:rPr lang="en-US" b="1" dirty="0" smtClean="0"/>
              <a:t> </a:t>
            </a:r>
            <a:r>
              <a:rPr lang="en-US" b="1" dirty="0" err="1" smtClean="0"/>
              <a:t>transaminase</a:t>
            </a:r>
            <a:r>
              <a:rPr lang="en-US" b="1" dirty="0" smtClean="0"/>
              <a:t> and </a:t>
            </a:r>
          </a:p>
          <a:p>
            <a:pPr lvl="1"/>
            <a:r>
              <a:rPr lang="en-US" b="1" dirty="0" err="1" smtClean="0"/>
              <a:t>alanine</a:t>
            </a:r>
            <a:r>
              <a:rPr lang="en-US" b="1" dirty="0" smtClean="0"/>
              <a:t> </a:t>
            </a:r>
            <a:r>
              <a:rPr lang="en-US" b="1" dirty="0" err="1" smtClean="0"/>
              <a:t>transaminase</a:t>
            </a:r>
            <a:r>
              <a:rPr lang="en-US" b="1" dirty="0" smtClean="0"/>
              <a:t>—</a:t>
            </a:r>
            <a:r>
              <a:rPr lang="en-US" dirty="0" smtClean="0"/>
              <a:t>make a significant contribution for </a:t>
            </a:r>
            <a:r>
              <a:rPr lang="en-US" dirty="0" err="1" smtClean="0"/>
              <a:t>transamination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is no free NH</a:t>
            </a:r>
            <a:r>
              <a:rPr lang="en-US" baseline="-25000" dirty="0" smtClean="0"/>
              <a:t>3</a:t>
            </a:r>
            <a:r>
              <a:rPr lang="en-US" dirty="0" smtClean="0"/>
              <a:t> liberated, only the transfer of amino group occurs.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Transamination</a:t>
            </a:r>
            <a:r>
              <a:rPr lang="en-US" dirty="0" smtClean="0"/>
              <a:t> is reversible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514600"/>
            <a:ext cx="426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. </a:t>
            </a:r>
            <a:r>
              <a:rPr lang="en-US" sz="2800" dirty="0" err="1" smtClean="0"/>
              <a:t>Transamination</a:t>
            </a:r>
            <a:r>
              <a:rPr lang="en-US" sz="2800" dirty="0" smtClean="0"/>
              <a:t> is very important for the </a:t>
            </a:r>
          </a:p>
          <a:p>
            <a:pPr lvl="2"/>
            <a:r>
              <a:rPr lang="en-US" sz="2200" b="1" dirty="0" smtClean="0"/>
              <a:t>redistribution of amino groups </a:t>
            </a:r>
            <a:r>
              <a:rPr lang="en-US" sz="2200" dirty="0" smtClean="0"/>
              <a:t>and </a:t>
            </a:r>
          </a:p>
          <a:p>
            <a:pPr lvl="2"/>
            <a:r>
              <a:rPr lang="en-US" sz="2200" b="1" dirty="0" smtClean="0"/>
              <a:t>production of non-essential amino acids</a:t>
            </a:r>
            <a:r>
              <a:rPr lang="en-US" sz="2200" dirty="0" smtClean="0"/>
              <a:t>, as per the requirement of the cell. </a:t>
            </a:r>
          </a:p>
          <a:p>
            <a:pPr lvl="2"/>
            <a:endParaRPr lang="en-US" sz="2200" dirty="0" smtClean="0"/>
          </a:p>
          <a:p>
            <a:pPr lvl="2"/>
            <a:r>
              <a:rPr lang="en-US" sz="2200" dirty="0" smtClean="0"/>
              <a:t>It involves both catabolism (degradation) and anabolism (synthesis) of amino acids.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Transamination</a:t>
            </a:r>
            <a:r>
              <a:rPr lang="en-US" dirty="0" smtClean="0"/>
              <a:t> diverts the excess amino acids towards energy generation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amino acids undergo </a:t>
            </a:r>
            <a:r>
              <a:rPr lang="en-US" dirty="0" err="1" smtClean="0"/>
              <a:t>transamination</a:t>
            </a:r>
            <a:r>
              <a:rPr lang="en-US" dirty="0" smtClean="0"/>
              <a:t> to finally concentrate nitrogen in glutamate. </a:t>
            </a:r>
          </a:p>
          <a:p>
            <a:endParaRPr lang="en-US" dirty="0" smtClean="0"/>
          </a:p>
          <a:p>
            <a:r>
              <a:rPr lang="en-US" dirty="0" smtClean="0"/>
              <a:t>Glutamate is the only amino acid that undergoes oxidative </a:t>
            </a:r>
            <a:r>
              <a:rPr lang="en-US" dirty="0" err="1" smtClean="0"/>
              <a:t>deamination</a:t>
            </a:r>
            <a:r>
              <a:rPr lang="en-US" dirty="0" smtClean="0"/>
              <a:t> to a significant extent to liberate free NH</a:t>
            </a:r>
            <a:r>
              <a:rPr lang="en-US" baseline="-25000" dirty="0" smtClean="0"/>
              <a:t>3</a:t>
            </a:r>
            <a:r>
              <a:rPr lang="en-US" dirty="0" smtClean="0"/>
              <a:t> for urea synthesis.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amino acids except lysine, </a:t>
            </a:r>
            <a:r>
              <a:rPr lang="en-US" dirty="0" err="1" smtClean="0"/>
              <a:t>threonine</a:t>
            </a:r>
            <a:r>
              <a:rPr lang="en-US" dirty="0" smtClean="0"/>
              <a:t>, </a:t>
            </a:r>
            <a:r>
              <a:rPr lang="en-US" dirty="0" err="1" smtClean="0"/>
              <a:t>proline</a:t>
            </a:r>
            <a:r>
              <a:rPr lang="en-US" dirty="0" smtClean="0"/>
              <a:t> and </a:t>
            </a:r>
            <a:r>
              <a:rPr lang="en-US" dirty="0" err="1" smtClean="0"/>
              <a:t>hydroxyproline</a:t>
            </a:r>
            <a:r>
              <a:rPr lang="en-US" dirty="0" smtClean="0"/>
              <a:t> participate in </a:t>
            </a:r>
            <a:r>
              <a:rPr lang="en-US" dirty="0" err="1" smtClean="0"/>
              <a:t>transamination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Transamination</a:t>
            </a:r>
            <a:r>
              <a:rPr lang="en-US" dirty="0" smtClean="0"/>
              <a:t> is not restricted to α -amino groups only. For instance, δ -amino group of </a:t>
            </a:r>
            <a:r>
              <a:rPr lang="en-US" dirty="0" err="1" smtClean="0"/>
              <a:t>ornithine</a:t>
            </a:r>
            <a:r>
              <a:rPr lang="en-US" dirty="0" smtClean="0"/>
              <a:t> is </a:t>
            </a:r>
            <a:r>
              <a:rPr lang="en-US" dirty="0" err="1" smtClean="0"/>
              <a:t>transaminated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Transfer of the amino group to the coenzyme </a:t>
            </a:r>
            <a:r>
              <a:rPr lang="en-US" dirty="0" err="1" smtClean="0"/>
              <a:t>pyridoxal</a:t>
            </a:r>
            <a:r>
              <a:rPr lang="en-US" dirty="0" smtClean="0"/>
              <a:t> phosphate (bound to the coenzyme) to form </a:t>
            </a:r>
            <a:r>
              <a:rPr lang="en-US" dirty="0" err="1" smtClean="0"/>
              <a:t>pyridoxamine</a:t>
            </a:r>
            <a:r>
              <a:rPr lang="en-US" dirty="0" smtClean="0"/>
              <a:t> phosphate. </a:t>
            </a:r>
          </a:p>
          <a:p>
            <a:endParaRPr lang="en-US" dirty="0" smtClean="0"/>
          </a:p>
          <a:p>
            <a:r>
              <a:rPr lang="en-US" dirty="0" smtClean="0"/>
              <a:t>2. The amino group of </a:t>
            </a:r>
            <a:r>
              <a:rPr lang="en-US" dirty="0" err="1" smtClean="0"/>
              <a:t>pyridoxamine</a:t>
            </a:r>
            <a:r>
              <a:rPr lang="en-US" dirty="0" smtClean="0"/>
              <a:t> phosphate is then transferred to a </a:t>
            </a:r>
            <a:r>
              <a:rPr lang="en-US" dirty="0" err="1" smtClean="0"/>
              <a:t>keto</a:t>
            </a:r>
            <a:r>
              <a:rPr lang="en-US" dirty="0" smtClean="0"/>
              <a:t> acid to produce a new amino acid and the enzyme with PLP is regenerated.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Mechanism of </a:t>
            </a:r>
            <a:r>
              <a:rPr lang="en-US" dirty="0" err="1" smtClean="0"/>
              <a:t>transamination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685800"/>
            <a:ext cx="6705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458200" cy="594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6909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All the </a:t>
            </a:r>
            <a:r>
              <a:rPr lang="en-US" dirty="0" err="1" smtClean="0"/>
              <a:t>transaminases</a:t>
            </a:r>
            <a:r>
              <a:rPr lang="en-US" dirty="0" smtClean="0"/>
              <a:t> require </a:t>
            </a:r>
            <a:r>
              <a:rPr lang="en-US" dirty="0" err="1" smtClean="0"/>
              <a:t>pyridoxal</a:t>
            </a:r>
            <a:r>
              <a:rPr lang="en-US" dirty="0" smtClean="0"/>
              <a:t> phosphate (PLP), a derivative of vitamin B6</a:t>
            </a:r>
            <a:r>
              <a:rPr lang="en-US" dirty="0" smtClean="0"/>
              <a:t>.</a:t>
            </a:r>
          </a:p>
          <a:p>
            <a:pPr lvl="0"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 err="1" smtClean="0"/>
              <a:t>aldehyde</a:t>
            </a:r>
            <a:r>
              <a:rPr lang="en-US" dirty="0" smtClean="0"/>
              <a:t> group of PLP is linked with ε-amino group of lysine residue, at the active site of the enzyme forming a Schiff base (</a:t>
            </a:r>
            <a:r>
              <a:rPr lang="en-US" dirty="0" err="1" smtClean="0"/>
              <a:t>imine</a:t>
            </a:r>
            <a:r>
              <a:rPr lang="en-US" dirty="0" smtClean="0"/>
              <a:t> linkage). 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When </a:t>
            </a:r>
            <a:r>
              <a:rPr lang="en-US" dirty="0" smtClean="0"/>
              <a:t>an amino acid (substrate) comes in contact with the enzyme, it displaces lysine and a new Schiff base linkage is formed. 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 smtClean="0"/>
              <a:t>amino acid-PLP-Schiff base tightly binds with the enzyme by </a:t>
            </a:r>
            <a:r>
              <a:rPr lang="en-US" dirty="0" err="1" smtClean="0"/>
              <a:t>noncovalent</a:t>
            </a:r>
            <a:r>
              <a:rPr lang="en-US" dirty="0" smtClean="0"/>
              <a:t> forces.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REFERENCE:</a:t>
            </a:r>
            <a:endParaRPr lang="en-US" dirty="0" smtClean="0"/>
          </a:p>
          <a:p>
            <a:r>
              <a:rPr lang="en-US" dirty="0" smtClean="0"/>
              <a:t>Biochemistry ; 4</a:t>
            </a:r>
            <a:r>
              <a:rPr lang="en-US" baseline="30000" dirty="0" smtClean="0"/>
              <a:t>th</a:t>
            </a:r>
            <a:r>
              <a:rPr lang="en-US" dirty="0" smtClean="0"/>
              <a:t> Edition; </a:t>
            </a:r>
            <a:r>
              <a:rPr lang="en-US" dirty="0" err="1" smtClean="0"/>
              <a:t>Elserivier</a:t>
            </a:r>
            <a:endParaRPr lang="en-US" dirty="0" smtClean="0"/>
          </a:p>
          <a:p>
            <a:r>
              <a:rPr lang="en-US" dirty="0" smtClean="0"/>
              <a:t>Dr. U. </a:t>
            </a:r>
            <a:r>
              <a:rPr lang="en-US" dirty="0" err="1" smtClean="0"/>
              <a:t>Satyanarayana</a:t>
            </a:r>
            <a:r>
              <a:rPr lang="en-US" dirty="0" smtClean="0"/>
              <a:t> Dr. U. </a:t>
            </a:r>
            <a:r>
              <a:rPr lang="en-US" dirty="0" err="1" smtClean="0"/>
              <a:t>Chakrapan</a:t>
            </a:r>
            <a:r>
              <a:rPr lang="en-US" b="1" dirty="0" smtClean="0"/>
              <a:t>	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</TotalTime>
  <Words>367</Words>
  <Application>Microsoft Office PowerPoint</Application>
  <PresentationFormat>On-screen Show (4:3)</PresentationFormat>
  <Paragraphs>49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Metabolism of Amino acids</vt:lpstr>
      <vt:lpstr>Slide 2</vt:lpstr>
      <vt:lpstr>general and specific metabolic reactions of amino acids </vt:lpstr>
      <vt:lpstr>Salient features of transamination </vt:lpstr>
      <vt:lpstr>Slide 5</vt:lpstr>
      <vt:lpstr>Slide 6</vt:lpstr>
      <vt:lpstr>Slide 7</vt:lpstr>
      <vt:lpstr>Slide 8</vt:lpstr>
      <vt:lpstr>Slide 9</vt:lpstr>
      <vt:lpstr>Slide 10</vt:lpstr>
      <vt:lpstr>Mechanism of transamination  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Metabolism of Amino acids</dc:title>
  <dc:creator>admin</dc:creator>
  <cp:lastModifiedBy>admin</cp:lastModifiedBy>
  <cp:revision>9</cp:revision>
  <dcterms:created xsi:type="dcterms:W3CDTF">2006-08-16T00:00:00Z</dcterms:created>
  <dcterms:modified xsi:type="dcterms:W3CDTF">2022-11-08T17:52:44Z</dcterms:modified>
</cp:coreProperties>
</file>