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0" r:id="rId3"/>
    <p:sldId id="261" r:id="rId4"/>
    <p:sldId id="262" r:id="rId5"/>
    <p:sldId id="263" r:id="rId6"/>
    <p:sldId id="264" r:id="rId7"/>
    <p:sldId id="265" r:id="rId8"/>
    <p:sldId id="266" r:id="rId9"/>
    <p:sldId id="267" r:id="rId10"/>
    <p:sldId id="269"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1" autoAdjust="0"/>
    <p:restoredTop sz="94660"/>
  </p:normalViewPr>
  <p:slideViewPr>
    <p:cSldViewPr snapToGrid="0">
      <p:cViewPr varScale="1">
        <p:scale>
          <a:sx n="53" d="100"/>
          <a:sy n="53" d="100"/>
        </p:scale>
        <p:origin x="43" y="10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B51A5A7-D4F3-4CDC-B95D-126A31F33A42}" type="datetimeFigureOut">
              <a:rPr lang="en-IN" smtClean="0">
                <a:solidFill>
                  <a:prstClr val="black">
                    <a:tint val="75000"/>
                  </a:prstClr>
                </a:solidFill>
              </a:rPr>
              <a:pPr/>
              <a:t>08-11-2022</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D796912D-0CD5-46AE-965A-2BF0EF799439}"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586581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51A5A7-D4F3-4CDC-B95D-126A31F33A42}" type="datetimeFigureOut">
              <a:rPr lang="en-IN" smtClean="0">
                <a:solidFill>
                  <a:prstClr val="black">
                    <a:tint val="75000"/>
                  </a:prstClr>
                </a:solidFill>
              </a:rPr>
              <a:pPr/>
              <a:t>08-11-2022</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D796912D-0CD5-46AE-965A-2BF0EF799439}"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111749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51A5A7-D4F3-4CDC-B95D-126A31F33A42}" type="datetimeFigureOut">
              <a:rPr lang="en-IN" smtClean="0">
                <a:solidFill>
                  <a:prstClr val="black">
                    <a:tint val="75000"/>
                  </a:prstClr>
                </a:solidFill>
              </a:rPr>
              <a:pPr/>
              <a:t>08-11-2022</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D796912D-0CD5-46AE-965A-2BF0EF799439}"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397265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B51A5A7-D4F3-4CDC-B95D-126A31F33A42}" type="datetimeFigureOut">
              <a:rPr lang="en-IN" smtClean="0">
                <a:solidFill>
                  <a:prstClr val="black">
                    <a:tint val="75000"/>
                  </a:prstClr>
                </a:solidFill>
              </a:rPr>
              <a:pPr/>
              <a:t>08-11-2022</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D796912D-0CD5-46AE-965A-2BF0EF799439}"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403814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B51A5A7-D4F3-4CDC-B95D-126A31F33A42}" type="datetimeFigureOut">
              <a:rPr lang="en-IN" smtClean="0">
                <a:solidFill>
                  <a:prstClr val="black">
                    <a:tint val="75000"/>
                  </a:prstClr>
                </a:solidFill>
              </a:rPr>
              <a:pPr/>
              <a:t>08-11-2022</a:t>
            </a:fld>
            <a:endParaRPr lang="en-IN">
              <a:solidFill>
                <a:prstClr val="black">
                  <a:tint val="75000"/>
                </a:prstClr>
              </a:solidFill>
            </a:endParaRPr>
          </a:p>
        </p:txBody>
      </p:sp>
      <p:sp>
        <p:nvSpPr>
          <p:cNvPr id="8" name="Footer Placeholder 7"/>
          <p:cNvSpPr>
            <a:spLocks noGrp="1"/>
          </p:cNvSpPr>
          <p:nvPr>
            <p:ph type="ftr" sz="quarter" idx="11"/>
          </p:nvPr>
        </p:nvSpPr>
        <p:spPr/>
        <p:txBody>
          <a:bodyPr/>
          <a:lstStyle/>
          <a:p>
            <a:endParaRPr lang="en-IN">
              <a:solidFill>
                <a:prstClr val="black">
                  <a:tint val="75000"/>
                </a:prstClr>
              </a:solidFill>
            </a:endParaRPr>
          </a:p>
        </p:txBody>
      </p:sp>
      <p:sp>
        <p:nvSpPr>
          <p:cNvPr id="9" name="Slide Number Placeholder 8"/>
          <p:cNvSpPr>
            <a:spLocks noGrp="1"/>
          </p:cNvSpPr>
          <p:nvPr>
            <p:ph type="sldNum" sz="quarter" idx="12"/>
          </p:nvPr>
        </p:nvSpPr>
        <p:spPr/>
        <p:txBody>
          <a:bodyPr/>
          <a:lstStyle/>
          <a:p>
            <a:fld id="{D796912D-0CD5-46AE-965A-2BF0EF799439}"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4091591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B51A5A7-D4F3-4CDC-B95D-126A31F33A42}" type="datetimeFigureOut">
              <a:rPr lang="en-IN" smtClean="0">
                <a:solidFill>
                  <a:prstClr val="black">
                    <a:tint val="75000"/>
                  </a:prstClr>
                </a:solidFill>
              </a:rPr>
              <a:pPr/>
              <a:t>08-11-2022</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5" name="Slide Number Placeholder 4"/>
          <p:cNvSpPr>
            <a:spLocks noGrp="1"/>
          </p:cNvSpPr>
          <p:nvPr>
            <p:ph type="sldNum" sz="quarter" idx="12"/>
          </p:nvPr>
        </p:nvSpPr>
        <p:spPr/>
        <p:txBody>
          <a:bodyPr/>
          <a:lstStyle/>
          <a:p>
            <a:fld id="{D796912D-0CD5-46AE-965A-2BF0EF799439}"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42253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51A5A7-D4F3-4CDC-B95D-126A31F33A42}" type="datetimeFigureOut">
              <a:rPr lang="en-IN" smtClean="0">
                <a:solidFill>
                  <a:prstClr val="black">
                    <a:tint val="75000"/>
                  </a:prstClr>
                </a:solidFill>
              </a:rPr>
              <a:pPr/>
              <a:t>08-11-2022</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
        <p:nvSpPr>
          <p:cNvPr id="4" name="Slide Number Placeholder 3"/>
          <p:cNvSpPr>
            <a:spLocks noGrp="1"/>
          </p:cNvSpPr>
          <p:nvPr>
            <p:ph type="sldNum" sz="quarter" idx="12"/>
          </p:nvPr>
        </p:nvSpPr>
        <p:spPr/>
        <p:txBody>
          <a:bodyPr/>
          <a:lstStyle/>
          <a:p>
            <a:fld id="{D796912D-0CD5-46AE-965A-2BF0EF799439}"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600803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51A5A7-D4F3-4CDC-B95D-126A31F33A42}" type="datetimeFigureOut">
              <a:rPr lang="en-IN" smtClean="0">
                <a:solidFill>
                  <a:prstClr val="black">
                    <a:tint val="75000"/>
                  </a:prstClr>
                </a:solidFill>
              </a:rPr>
              <a:pPr/>
              <a:t>08-11-2022</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D796912D-0CD5-46AE-965A-2BF0EF799439}"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694282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51A5A7-D4F3-4CDC-B95D-126A31F33A42}" type="datetimeFigureOut">
              <a:rPr lang="en-IN" smtClean="0">
                <a:solidFill>
                  <a:prstClr val="black">
                    <a:tint val="75000"/>
                  </a:prstClr>
                </a:solidFill>
              </a:rPr>
              <a:pPr/>
              <a:t>08-11-2022</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D796912D-0CD5-46AE-965A-2BF0EF799439}"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382142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51A5A7-D4F3-4CDC-B95D-126A31F33A42}" type="datetimeFigureOut">
              <a:rPr lang="en-IN" smtClean="0">
                <a:solidFill>
                  <a:prstClr val="black">
                    <a:tint val="75000"/>
                  </a:prstClr>
                </a:solidFill>
              </a:rPr>
              <a:pPr/>
              <a:t>08-11-2022</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D796912D-0CD5-46AE-965A-2BF0EF799439}"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4284211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51A5A7-D4F3-4CDC-B95D-126A31F33A42}" type="datetimeFigureOut">
              <a:rPr lang="en-IN" smtClean="0">
                <a:solidFill>
                  <a:prstClr val="black">
                    <a:tint val="75000"/>
                  </a:prstClr>
                </a:solidFill>
              </a:rPr>
              <a:pPr/>
              <a:t>08-11-2022</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D796912D-0CD5-46AE-965A-2BF0EF799439}"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002894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51A5A7-D4F3-4CDC-B95D-126A31F33A42}" type="datetimeFigureOut">
              <a:rPr lang="en-IN" smtClean="0">
                <a:solidFill>
                  <a:prstClr val="black">
                    <a:tint val="75000"/>
                  </a:prstClr>
                </a:solidFill>
              </a:rPr>
              <a:pPr/>
              <a:t>08-11-2022</a:t>
            </a:fld>
            <a:endParaRPr lang="en-IN">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96912D-0CD5-46AE-965A-2BF0EF799439}"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9552617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235200"/>
            <a:ext cx="9144000" cy="2387600"/>
          </a:xfrm>
          <a:solidFill>
            <a:schemeClr val="accent3">
              <a:lumMod val="40000"/>
              <a:lumOff val="60000"/>
            </a:schemeClr>
          </a:solidFill>
        </p:spPr>
        <p:txBody>
          <a:bodyPr anchor="ctr">
            <a:normAutofit/>
          </a:bodyPr>
          <a:lstStyle/>
          <a:p>
            <a:r>
              <a:rPr lang="en-US" sz="4800" b="1" dirty="0" smtClean="0">
                <a:solidFill>
                  <a:srgbClr val="002060"/>
                </a:solidFill>
              </a:rPr>
              <a:t>MODES OF REPLICATION</a:t>
            </a:r>
            <a:endParaRPr lang="en-IN" sz="4800" b="1" dirty="0">
              <a:solidFill>
                <a:srgbClr val="002060"/>
              </a:solidFill>
            </a:endParaRPr>
          </a:p>
        </p:txBody>
      </p:sp>
      <p:sp>
        <p:nvSpPr>
          <p:cNvPr id="3" name="Subtitle 2"/>
          <p:cNvSpPr>
            <a:spLocks noGrp="1"/>
          </p:cNvSpPr>
          <p:nvPr>
            <p:ph type="subTitle" idx="1"/>
          </p:nvPr>
        </p:nvSpPr>
        <p:spPr>
          <a:xfrm>
            <a:off x="1524000" y="4622800"/>
            <a:ext cx="9144000" cy="1655762"/>
          </a:xfrm>
        </p:spPr>
        <p:txBody>
          <a:bodyPr/>
          <a:lstStyle/>
          <a:p>
            <a:endParaRPr lang="en-IN" dirty="0"/>
          </a:p>
        </p:txBody>
      </p:sp>
    </p:spTree>
    <p:extLst>
      <p:ext uri="{BB962C8B-B14F-4D97-AF65-F5344CB8AC3E}">
        <p14:creationId xmlns:p14="http://schemas.microsoft.com/office/powerpoint/2010/main" val="39581262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31025"/>
          </a:xfrm>
          <a:solidFill>
            <a:schemeClr val="accent3">
              <a:lumMod val="40000"/>
              <a:lumOff val="60000"/>
            </a:schemeClr>
          </a:solidFill>
        </p:spPr>
        <p:txBody>
          <a:bodyPr>
            <a:normAutofit/>
          </a:bodyPr>
          <a:lstStyle/>
          <a:p>
            <a:pPr algn="ctr"/>
            <a:r>
              <a:rPr lang="en-US" sz="3600" b="1" dirty="0" smtClean="0">
                <a:solidFill>
                  <a:srgbClr val="002060"/>
                </a:solidFill>
              </a:rPr>
              <a:t>THREE MODELS FOR DNA REPLICATION</a:t>
            </a:r>
            <a:endParaRPr lang="en-IN" sz="3600" b="1" dirty="0">
              <a:solidFill>
                <a:srgbClr val="002060"/>
              </a:solidFill>
            </a:endParaRPr>
          </a:p>
        </p:txBody>
      </p:sp>
      <p:sp>
        <p:nvSpPr>
          <p:cNvPr id="3" name="Content Placeholder 2"/>
          <p:cNvSpPr>
            <a:spLocks noGrp="1"/>
          </p:cNvSpPr>
          <p:nvPr>
            <p:ph idx="1"/>
          </p:nvPr>
        </p:nvSpPr>
        <p:spPr>
          <a:xfrm>
            <a:off x="326967" y="1053722"/>
            <a:ext cx="11538065" cy="5314422"/>
          </a:xfrm>
        </p:spPr>
        <p:txBody>
          <a:bodyPr>
            <a:noAutofit/>
          </a:bodyPr>
          <a:lstStyle/>
          <a:p>
            <a:pPr algn="just" fontAlgn="base"/>
            <a:r>
              <a:rPr lang="en-US" sz="2000" dirty="0">
                <a:solidFill>
                  <a:srgbClr val="002060"/>
                </a:solidFill>
              </a:rPr>
              <a:t>There were three basic models for DNA replication that had been proposed by the scientific community after the discovery of DNA's structure. These models are illustrated in the diagram below</a:t>
            </a:r>
            <a:r>
              <a:rPr lang="en-US" sz="2000" dirty="0" smtClean="0">
                <a:solidFill>
                  <a:srgbClr val="002060"/>
                </a:solidFill>
              </a:rPr>
              <a:t>:</a:t>
            </a:r>
          </a:p>
          <a:p>
            <a:pPr lvl="0" algn="just" fontAlgn="base"/>
            <a:r>
              <a:rPr lang="en-US" sz="2000" b="1" dirty="0">
                <a:solidFill>
                  <a:srgbClr val="002060"/>
                </a:solidFill>
              </a:rPr>
              <a:t>Semi-conservative replication.</a:t>
            </a:r>
            <a:r>
              <a:rPr lang="en-US" sz="2000" dirty="0">
                <a:solidFill>
                  <a:srgbClr val="002060"/>
                </a:solidFill>
              </a:rPr>
              <a:t> In this model, the two strands of DNA unwind from each other, and each acts as a template for synthesis of a new, complementary strand. This results in two DNA molecules with one original strand and one new strand.</a:t>
            </a:r>
            <a:endParaRPr lang="en-IN" sz="2000" dirty="0">
              <a:solidFill>
                <a:srgbClr val="002060"/>
              </a:solidFill>
            </a:endParaRPr>
          </a:p>
          <a:p>
            <a:pPr lvl="0" algn="just" fontAlgn="base"/>
            <a:r>
              <a:rPr lang="en-US" sz="2000" b="1" dirty="0">
                <a:solidFill>
                  <a:srgbClr val="002060"/>
                </a:solidFill>
              </a:rPr>
              <a:t>Conservative replication.</a:t>
            </a:r>
            <a:r>
              <a:rPr lang="en-US" sz="2000" dirty="0">
                <a:solidFill>
                  <a:srgbClr val="002060"/>
                </a:solidFill>
              </a:rPr>
              <a:t> In this model, DNA replication results in one molecule that consists of both original DNA strands (identical to the original DNA molecule) and another molecule that consists of two new strands (with exactly the same sequences as the original molecule).</a:t>
            </a:r>
            <a:endParaRPr lang="en-IN" sz="2000" dirty="0">
              <a:solidFill>
                <a:srgbClr val="002060"/>
              </a:solidFill>
            </a:endParaRPr>
          </a:p>
          <a:p>
            <a:pPr lvl="0" algn="just" fontAlgn="base"/>
            <a:r>
              <a:rPr lang="en-US" sz="2000" b="1" dirty="0">
                <a:solidFill>
                  <a:srgbClr val="002060"/>
                </a:solidFill>
              </a:rPr>
              <a:t>Dispersive replication.</a:t>
            </a:r>
            <a:r>
              <a:rPr lang="en-US" sz="2000" dirty="0">
                <a:solidFill>
                  <a:srgbClr val="002060"/>
                </a:solidFill>
              </a:rPr>
              <a:t> In the dispersive model, DNA replication results in two DNA molecules that are mixtures, or “hybrids,” of parental and daughter DNA. In this model, each individual strand is a patchwork of original and new DNA.</a:t>
            </a:r>
            <a:endParaRPr lang="en-IN" sz="2000" dirty="0">
              <a:solidFill>
                <a:srgbClr val="002060"/>
              </a:solidFill>
            </a:endParaRPr>
          </a:p>
          <a:p>
            <a:pPr marL="0" indent="0" algn="just">
              <a:buNone/>
            </a:pPr>
            <a:endParaRPr lang="en-IN" sz="2000" dirty="0">
              <a:solidFill>
                <a:srgbClr val="002060"/>
              </a:solidFill>
            </a:endParaRPr>
          </a:p>
          <a:p>
            <a:pPr marL="0" indent="0" algn="just">
              <a:buNone/>
            </a:pPr>
            <a:r>
              <a:rPr lang="en-US" sz="2000" dirty="0">
                <a:solidFill>
                  <a:srgbClr val="002060"/>
                </a:solidFill>
              </a:rPr>
              <a:t>Matt </a:t>
            </a:r>
            <a:r>
              <a:rPr lang="en-US" sz="2000" dirty="0" err="1">
                <a:solidFill>
                  <a:srgbClr val="002060"/>
                </a:solidFill>
              </a:rPr>
              <a:t>Meselson</a:t>
            </a:r>
            <a:r>
              <a:rPr lang="en-US" sz="2000" dirty="0">
                <a:solidFill>
                  <a:srgbClr val="002060"/>
                </a:solidFill>
              </a:rPr>
              <a:t> and Franklin Stahl originally met in the summer of 1954, the year after Watson and Crick published their paper on the structure of DNA. Although the two researchers had different research interests, they became intrigued by the question of DNA replication and decided to team up and take a crack at determining the replication mechanism</a:t>
            </a:r>
            <a:endParaRPr lang="en-IN" sz="2000" dirty="0">
              <a:solidFill>
                <a:srgbClr val="002060"/>
              </a:solidFill>
            </a:endParaRPr>
          </a:p>
          <a:p>
            <a:pPr algn="just" fontAlgn="base"/>
            <a:endParaRPr lang="en-IN" sz="2000" dirty="0">
              <a:solidFill>
                <a:srgbClr val="002060"/>
              </a:solidFill>
            </a:endParaRPr>
          </a:p>
        </p:txBody>
      </p:sp>
      <p:sp>
        <p:nvSpPr>
          <p:cNvPr id="8" name="Rectangle 8"/>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solidFill>
                <a:prstClr val="black"/>
              </a:solidFill>
            </a:endParaRPr>
          </a:p>
        </p:txBody>
      </p:sp>
    </p:spTree>
    <p:extLst>
      <p:ext uri="{BB962C8B-B14F-4D97-AF65-F5344CB8AC3E}">
        <p14:creationId xmlns:p14="http://schemas.microsoft.com/office/powerpoint/2010/main" val="1208890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31025"/>
          </a:xfrm>
          <a:solidFill>
            <a:schemeClr val="accent3">
              <a:lumMod val="40000"/>
              <a:lumOff val="60000"/>
            </a:schemeClr>
          </a:solidFill>
        </p:spPr>
        <p:txBody>
          <a:bodyPr>
            <a:normAutofit/>
          </a:bodyPr>
          <a:lstStyle/>
          <a:p>
            <a:pPr algn="ctr"/>
            <a:r>
              <a:rPr lang="en-US" sz="3600" b="1" dirty="0">
                <a:solidFill>
                  <a:srgbClr val="002060"/>
                </a:solidFill>
              </a:rPr>
              <a:t>THREE MODELS FOR DNA REPLICATION</a:t>
            </a:r>
            <a:endParaRPr lang="en-IN" sz="3600" b="1" dirty="0">
              <a:solidFill>
                <a:srgbClr val="002060"/>
              </a:solidFill>
            </a:endParaRPr>
          </a:p>
        </p:txBody>
      </p:sp>
      <p:sp>
        <p:nvSpPr>
          <p:cNvPr id="8" name="Rectangle 8"/>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solidFill>
                <a:prstClr val="black"/>
              </a:solidFill>
            </a:endParaRPr>
          </a:p>
        </p:txBody>
      </p:sp>
      <p:pic>
        <p:nvPicPr>
          <p:cNvPr id="5" name="Content Placeholder 4" descr="Schematic representation of models of DNA replication.&#10;&#10;1. Conservative. Replication produces one helix made entirely of old DNA and one helix made entirely of new DNA.&#10;&#10;2. Semi-conservative. Replication produces two helices that contain one old and one new DNA strand.&#10;&#10;3. Dispersive. Replication produces two helices in which the  individual strands are patchworks of old and new DNA."/>
          <p:cNvPicPr>
            <a:picLocks noGrp="1"/>
          </p:cNvPicPr>
          <p:nvPr>
            <p:ph idx="1"/>
          </p:nvPr>
        </p:nvPicPr>
        <p:blipFill>
          <a:blip r:embed="rId2"/>
          <a:srcRect/>
          <a:stretch>
            <a:fillRect/>
          </a:stretch>
        </p:blipFill>
        <p:spPr bwMode="auto">
          <a:xfrm>
            <a:off x="3837199" y="1217613"/>
            <a:ext cx="4517601" cy="5313362"/>
          </a:xfrm>
          <a:prstGeom prst="rect">
            <a:avLst/>
          </a:prstGeom>
          <a:noFill/>
          <a:ln w="9525">
            <a:noFill/>
            <a:miter lim="800000"/>
            <a:headEnd/>
            <a:tailEnd/>
          </a:ln>
        </p:spPr>
      </p:pic>
    </p:spTree>
    <p:extLst>
      <p:ext uri="{BB962C8B-B14F-4D97-AF65-F5344CB8AC3E}">
        <p14:creationId xmlns:p14="http://schemas.microsoft.com/office/powerpoint/2010/main" val="22273317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31025"/>
          </a:xfrm>
          <a:solidFill>
            <a:schemeClr val="accent3">
              <a:lumMod val="40000"/>
              <a:lumOff val="60000"/>
            </a:schemeClr>
          </a:solidFill>
        </p:spPr>
        <p:txBody>
          <a:bodyPr>
            <a:normAutofit/>
          </a:bodyPr>
          <a:lstStyle/>
          <a:p>
            <a:pPr algn="ctr"/>
            <a:r>
              <a:rPr lang="en-IN" sz="3600" b="1" dirty="0" smtClean="0">
                <a:solidFill>
                  <a:srgbClr val="002060"/>
                </a:solidFill>
              </a:rPr>
              <a:t>THE MESELSON-STAHL EXPERIMENT</a:t>
            </a:r>
            <a:endParaRPr lang="en-IN" sz="3600" b="1" dirty="0">
              <a:solidFill>
                <a:srgbClr val="002060"/>
              </a:solidFill>
            </a:endParaRPr>
          </a:p>
        </p:txBody>
      </p:sp>
      <p:sp>
        <p:nvSpPr>
          <p:cNvPr id="3" name="Content Placeholder 2"/>
          <p:cNvSpPr>
            <a:spLocks noGrp="1"/>
          </p:cNvSpPr>
          <p:nvPr>
            <p:ph idx="1"/>
          </p:nvPr>
        </p:nvSpPr>
        <p:spPr>
          <a:xfrm>
            <a:off x="326967" y="1151691"/>
            <a:ext cx="11538065" cy="5314422"/>
          </a:xfrm>
        </p:spPr>
        <p:txBody>
          <a:bodyPr>
            <a:noAutofit/>
          </a:bodyPr>
          <a:lstStyle/>
          <a:p>
            <a:r>
              <a:rPr lang="en-US" sz="2400" dirty="0" err="1">
                <a:solidFill>
                  <a:srgbClr val="002060"/>
                </a:solidFill>
              </a:rPr>
              <a:t>Meselson</a:t>
            </a:r>
            <a:r>
              <a:rPr lang="en-US" sz="2400" dirty="0">
                <a:solidFill>
                  <a:srgbClr val="002060"/>
                </a:solidFill>
              </a:rPr>
              <a:t> and Stahl conducted their famous experiments on DNA replication using </a:t>
            </a:r>
            <a:r>
              <a:rPr lang="en-US" sz="2400" i="1" dirty="0">
                <a:solidFill>
                  <a:srgbClr val="002060"/>
                </a:solidFill>
              </a:rPr>
              <a:t>E. coli</a:t>
            </a:r>
            <a:r>
              <a:rPr lang="en-US" sz="2400" dirty="0">
                <a:solidFill>
                  <a:srgbClr val="002060"/>
                </a:solidFill>
              </a:rPr>
              <a:t>  bacteria as a model system.</a:t>
            </a:r>
            <a:endParaRPr lang="en-IN" sz="2400" dirty="0">
              <a:solidFill>
                <a:srgbClr val="002060"/>
              </a:solidFill>
            </a:endParaRPr>
          </a:p>
          <a:p>
            <a:pPr fontAlgn="base"/>
            <a:r>
              <a:rPr lang="en-US" sz="2400" dirty="0" err="1">
                <a:solidFill>
                  <a:srgbClr val="002060"/>
                </a:solidFill>
              </a:rPr>
              <a:t>Meselson</a:t>
            </a:r>
            <a:r>
              <a:rPr lang="en-US" sz="2400" dirty="0">
                <a:solidFill>
                  <a:srgbClr val="002060"/>
                </a:solidFill>
              </a:rPr>
              <a:t> and Stahl conducted their famous experiments on DNA replication using </a:t>
            </a:r>
            <a:r>
              <a:rPr lang="en-US" sz="2400" i="1" dirty="0">
                <a:solidFill>
                  <a:srgbClr val="002060"/>
                </a:solidFill>
              </a:rPr>
              <a:t>E. coli</a:t>
            </a:r>
            <a:r>
              <a:rPr lang="en-US" sz="2400" dirty="0">
                <a:solidFill>
                  <a:srgbClr val="002060"/>
                </a:solidFill>
              </a:rPr>
              <a:t> bacteria as a model system.</a:t>
            </a:r>
            <a:endParaRPr lang="en-IN" sz="2400" dirty="0">
              <a:solidFill>
                <a:srgbClr val="002060"/>
              </a:solidFill>
            </a:endParaRPr>
          </a:p>
          <a:p>
            <a:pPr fontAlgn="base"/>
            <a:r>
              <a:rPr lang="en-US" sz="2400" dirty="0">
                <a:solidFill>
                  <a:srgbClr val="002060"/>
                </a:solidFill>
              </a:rPr>
              <a:t>They began by growing </a:t>
            </a:r>
            <a:r>
              <a:rPr lang="en-US" sz="2400" i="1" dirty="0">
                <a:solidFill>
                  <a:srgbClr val="002060"/>
                </a:solidFill>
              </a:rPr>
              <a:t>E. coli</a:t>
            </a:r>
            <a:r>
              <a:rPr lang="en-US" sz="2400" dirty="0">
                <a:solidFill>
                  <a:srgbClr val="002060"/>
                </a:solidFill>
              </a:rPr>
              <a:t> in medium, or nutrient broth, containing a "heavy" isotope of nitrogen, </a:t>
            </a:r>
            <a:r>
              <a:rPr lang="en-US" sz="2400" baseline="30000" dirty="0">
                <a:solidFill>
                  <a:srgbClr val="002060"/>
                </a:solidFill>
              </a:rPr>
              <a:t>15</a:t>
            </a:r>
            <a:r>
              <a:rPr lang="en-US" sz="2400" dirty="0">
                <a:solidFill>
                  <a:srgbClr val="002060"/>
                </a:solidFill>
              </a:rPr>
              <a:t>N. (An </a:t>
            </a:r>
            <a:r>
              <a:rPr lang="en-US" sz="2400" b="1" dirty="0">
                <a:solidFill>
                  <a:srgbClr val="002060"/>
                </a:solidFill>
              </a:rPr>
              <a:t>isotope</a:t>
            </a:r>
            <a:r>
              <a:rPr lang="en-US" sz="2400" dirty="0">
                <a:solidFill>
                  <a:srgbClr val="002060"/>
                </a:solidFill>
              </a:rPr>
              <a:t> is just a version of an element that differs from other versions by the number of neutrons in its nucleus.) When grown on medium containing heavy </a:t>
            </a:r>
            <a:r>
              <a:rPr lang="en-US" sz="2400" baseline="30000" dirty="0">
                <a:solidFill>
                  <a:srgbClr val="002060"/>
                </a:solidFill>
              </a:rPr>
              <a:t>15</a:t>
            </a:r>
            <a:r>
              <a:rPr lang="en-US" sz="2400" dirty="0">
                <a:solidFill>
                  <a:srgbClr val="002060"/>
                </a:solidFill>
              </a:rPr>
              <a:t>N, the bacteria took up the nitrogen and used it to synthesize new biological molecules, including DNA.</a:t>
            </a:r>
            <a:endParaRPr lang="en-IN" sz="2400" dirty="0">
              <a:solidFill>
                <a:srgbClr val="002060"/>
              </a:solidFill>
            </a:endParaRPr>
          </a:p>
          <a:p>
            <a:pPr fontAlgn="base"/>
            <a:r>
              <a:rPr lang="en-US" sz="2400" dirty="0">
                <a:solidFill>
                  <a:srgbClr val="002060"/>
                </a:solidFill>
              </a:rPr>
              <a:t>After many generations growing in the </a:t>
            </a:r>
            <a:r>
              <a:rPr lang="en-US" sz="2400" baseline="30000" dirty="0">
                <a:solidFill>
                  <a:srgbClr val="002060"/>
                </a:solidFill>
              </a:rPr>
              <a:t>15</a:t>
            </a:r>
            <a:r>
              <a:rPr lang="en-US" sz="2400" dirty="0">
                <a:solidFill>
                  <a:srgbClr val="002060"/>
                </a:solidFill>
              </a:rPr>
              <a:t>N medium, the nitrogenous bases of the bacteria's DNA were all labeled with heavy </a:t>
            </a:r>
            <a:r>
              <a:rPr lang="en-US" sz="2400" baseline="30000" dirty="0">
                <a:solidFill>
                  <a:srgbClr val="002060"/>
                </a:solidFill>
              </a:rPr>
              <a:t>15</a:t>
            </a:r>
            <a:r>
              <a:rPr lang="en-US" sz="2400" dirty="0">
                <a:solidFill>
                  <a:srgbClr val="002060"/>
                </a:solidFill>
              </a:rPr>
              <a:t>N. Then, the bacteria were switched to medium containing a "light" </a:t>
            </a:r>
            <a:r>
              <a:rPr lang="en-US" sz="2400" baseline="30000" dirty="0">
                <a:solidFill>
                  <a:srgbClr val="002060"/>
                </a:solidFill>
              </a:rPr>
              <a:t>14</a:t>
            </a:r>
            <a:r>
              <a:rPr lang="en-US" sz="2400" dirty="0">
                <a:solidFill>
                  <a:srgbClr val="002060"/>
                </a:solidFill>
              </a:rPr>
              <a:t>N isotope and allowed to grow for several generations. DNA made after the switch would have to be made up of </a:t>
            </a:r>
            <a:r>
              <a:rPr lang="en-US" sz="2400" baseline="30000" dirty="0">
                <a:solidFill>
                  <a:srgbClr val="002060"/>
                </a:solidFill>
              </a:rPr>
              <a:t>14</a:t>
            </a:r>
            <a:r>
              <a:rPr lang="en-US" sz="2400" dirty="0">
                <a:solidFill>
                  <a:srgbClr val="002060"/>
                </a:solidFill>
              </a:rPr>
              <a:t>N, as this would have been the only nitrogen available for DNA synthesis.</a:t>
            </a:r>
            <a:endParaRPr lang="en-IN" sz="2400" dirty="0">
              <a:solidFill>
                <a:srgbClr val="002060"/>
              </a:solidFill>
            </a:endParaRPr>
          </a:p>
          <a:p>
            <a:pPr fontAlgn="base"/>
            <a:endParaRPr lang="en-IN" sz="2400" dirty="0">
              <a:solidFill>
                <a:srgbClr val="002060"/>
              </a:solidFill>
            </a:endParaRPr>
          </a:p>
        </p:txBody>
      </p:sp>
      <p:sp>
        <p:nvSpPr>
          <p:cNvPr id="8" name="Rectangle 8"/>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solidFill>
                <a:prstClr val="black"/>
              </a:solidFill>
            </a:endParaRPr>
          </a:p>
        </p:txBody>
      </p:sp>
    </p:spTree>
    <p:extLst>
      <p:ext uri="{BB962C8B-B14F-4D97-AF65-F5344CB8AC3E}">
        <p14:creationId xmlns:p14="http://schemas.microsoft.com/office/powerpoint/2010/main" val="34714111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31025"/>
          </a:xfrm>
          <a:solidFill>
            <a:schemeClr val="accent3">
              <a:lumMod val="40000"/>
              <a:lumOff val="60000"/>
            </a:schemeClr>
          </a:solidFill>
        </p:spPr>
        <p:txBody>
          <a:bodyPr>
            <a:normAutofit/>
          </a:bodyPr>
          <a:lstStyle/>
          <a:p>
            <a:pPr algn="ctr"/>
            <a:r>
              <a:rPr lang="en-IN" sz="3600" b="1" dirty="0">
                <a:solidFill>
                  <a:srgbClr val="002060"/>
                </a:solidFill>
              </a:rPr>
              <a:t>THE MESELSON-STAHL EXPERIMENT</a:t>
            </a:r>
            <a:endParaRPr lang="en-IN" sz="3600" b="1" dirty="0">
              <a:solidFill>
                <a:srgbClr val="002060"/>
              </a:solidFill>
            </a:endParaRPr>
          </a:p>
        </p:txBody>
      </p:sp>
      <p:sp>
        <p:nvSpPr>
          <p:cNvPr id="3" name="Content Placeholder 2"/>
          <p:cNvSpPr>
            <a:spLocks noGrp="1"/>
          </p:cNvSpPr>
          <p:nvPr>
            <p:ph idx="1"/>
          </p:nvPr>
        </p:nvSpPr>
        <p:spPr>
          <a:xfrm>
            <a:off x="326967" y="1217007"/>
            <a:ext cx="11538065" cy="5314422"/>
          </a:xfrm>
        </p:spPr>
        <p:txBody>
          <a:bodyPr>
            <a:noAutofit/>
          </a:bodyPr>
          <a:lstStyle/>
          <a:p>
            <a:pPr fontAlgn="base"/>
            <a:r>
              <a:rPr lang="en-US" sz="2400" dirty="0" err="1">
                <a:solidFill>
                  <a:srgbClr val="002060"/>
                </a:solidFill>
              </a:rPr>
              <a:t>Meselson</a:t>
            </a:r>
            <a:r>
              <a:rPr lang="en-US" sz="2400" dirty="0">
                <a:solidFill>
                  <a:srgbClr val="002060"/>
                </a:solidFill>
              </a:rPr>
              <a:t> and Stahl knew how often </a:t>
            </a:r>
            <a:r>
              <a:rPr lang="en-US" sz="2400" i="1" dirty="0">
                <a:solidFill>
                  <a:srgbClr val="002060"/>
                </a:solidFill>
              </a:rPr>
              <a:t>E. coli</a:t>
            </a:r>
            <a:r>
              <a:rPr lang="en-US" sz="2400" dirty="0">
                <a:solidFill>
                  <a:srgbClr val="002060"/>
                </a:solidFill>
              </a:rPr>
              <a:t> cells divided, so they were able to collect small samples in each generation and extract and purify the DNA. They then measured the density of the DNA (and, indirectly, its </a:t>
            </a:r>
            <a:r>
              <a:rPr lang="en-US" sz="2400" baseline="30000" dirty="0">
                <a:solidFill>
                  <a:srgbClr val="002060"/>
                </a:solidFill>
              </a:rPr>
              <a:t>15</a:t>
            </a:r>
            <a:r>
              <a:rPr lang="en-US" sz="2400" dirty="0">
                <a:solidFill>
                  <a:srgbClr val="002060"/>
                </a:solidFill>
              </a:rPr>
              <a:t>N and </a:t>
            </a:r>
            <a:r>
              <a:rPr lang="en-US" sz="2400" baseline="30000" dirty="0">
                <a:solidFill>
                  <a:srgbClr val="002060"/>
                </a:solidFill>
              </a:rPr>
              <a:t>14</a:t>
            </a:r>
            <a:r>
              <a:rPr lang="en-US" sz="2400" dirty="0">
                <a:solidFill>
                  <a:srgbClr val="002060"/>
                </a:solidFill>
              </a:rPr>
              <a:t>N content) using </a:t>
            </a:r>
            <a:r>
              <a:rPr lang="en-US" sz="2400" b="1" dirty="0">
                <a:solidFill>
                  <a:srgbClr val="002060"/>
                </a:solidFill>
              </a:rPr>
              <a:t>density gradient centrifugation</a:t>
            </a:r>
            <a:r>
              <a:rPr lang="en-US" sz="2400" dirty="0">
                <a:solidFill>
                  <a:srgbClr val="002060"/>
                </a:solidFill>
              </a:rPr>
              <a:t>.</a:t>
            </a:r>
            <a:endParaRPr lang="en-IN" sz="2400" dirty="0">
              <a:solidFill>
                <a:srgbClr val="002060"/>
              </a:solidFill>
            </a:endParaRPr>
          </a:p>
          <a:p>
            <a:pPr fontAlgn="base"/>
            <a:r>
              <a:rPr lang="en-US" sz="2400" dirty="0">
                <a:solidFill>
                  <a:srgbClr val="002060"/>
                </a:solidFill>
              </a:rPr>
              <a:t>This method separates molecules such as DNA into bands by spinning them at high speeds in the presence of another molecule, such as cesium chloride, that forms a density gradient from the top to the bottom of the spinning tube. Density gradient centrifugation allows very small differences—like those between </a:t>
            </a:r>
            <a:r>
              <a:rPr lang="en-US" sz="2400" baseline="30000" dirty="0">
                <a:solidFill>
                  <a:srgbClr val="002060"/>
                </a:solidFill>
              </a:rPr>
              <a:t>15</a:t>
            </a:r>
            <a:r>
              <a:rPr lang="en-US" sz="2400" dirty="0">
                <a:solidFill>
                  <a:srgbClr val="002060"/>
                </a:solidFill>
              </a:rPr>
              <a:t>N - and </a:t>
            </a:r>
            <a:r>
              <a:rPr lang="en-US" sz="2400" baseline="30000" dirty="0">
                <a:solidFill>
                  <a:srgbClr val="002060"/>
                </a:solidFill>
              </a:rPr>
              <a:t>14</a:t>
            </a:r>
            <a:r>
              <a:rPr lang="en-US" sz="2400" dirty="0">
                <a:solidFill>
                  <a:srgbClr val="002060"/>
                </a:solidFill>
              </a:rPr>
              <a:t>N -labeled DNA—to be detected.</a:t>
            </a:r>
            <a:endParaRPr lang="en-IN" sz="2400" dirty="0">
              <a:solidFill>
                <a:srgbClr val="002060"/>
              </a:solidFill>
            </a:endParaRPr>
          </a:p>
        </p:txBody>
      </p:sp>
      <p:sp>
        <p:nvSpPr>
          <p:cNvPr id="8" name="Rectangle 8"/>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solidFill>
                <a:prstClr val="black"/>
              </a:solidFill>
            </a:endParaRPr>
          </a:p>
        </p:txBody>
      </p:sp>
      <p:pic>
        <p:nvPicPr>
          <p:cNvPr id="5" name="Picture 4" descr="Diagram of a test tube containing CsCl, nitrogen-14-labeled DNA, and nitrogen-15-labeled DNA following high-speed centrifugation. The density of the medium in the test tube is greatest at the bottom and least at the top, thanks to the formation of the CsCl gradient. The nitrogen-14-labeled DNA forms a band relatively close to the top of the test tube, while the nitrogen-15-labeled DNA forms a band closer to the bottom of the test tube. The positions of the bands reflect their relative densities."/>
          <p:cNvPicPr/>
          <p:nvPr/>
        </p:nvPicPr>
        <p:blipFill>
          <a:blip r:embed="rId2"/>
          <a:srcRect/>
          <a:stretch>
            <a:fillRect/>
          </a:stretch>
        </p:blipFill>
        <p:spPr bwMode="auto">
          <a:xfrm>
            <a:off x="5090567" y="4206694"/>
            <a:ext cx="2794635" cy="2324735"/>
          </a:xfrm>
          <a:prstGeom prst="rect">
            <a:avLst/>
          </a:prstGeom>
          <a:noFill/>
          <a:ln w="9525">
            <a:noFill/>
            <a:miter lim="800000"/>
            <a:headEnd/>
            <a:tailEnd/>
          </a:ln>
        </p:spPr>
      </p:pic>
    </p:spTree>
    <p:extLst>
      <p:ext uri="{BB962C8B-B14F-4D97-AF65-F5344CB8AC3E}">
        <p14:creationId xmlns:p14="http://schemas.microsoft.com/office/powerpoint/2010/main" val="18071127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31025"/>
          </a:xfrm>
          <a:solidFill>
            <a:schemeClr val="accent3">
              <a:lumMod val="40000"/>
              <a:lumOff val="60000"/>
            </a:schemeClr>
          </a:solidFill>
        </p:spPr>
        <p:txBody>
          <a:bodyPr>
            <a:normAutofit/>
          </a:bodyPr>
          <a:lstStyle/>
          <a:p>
            <a:pPr algn="ctr"/>
            <a:r>
              <a:rPr lang="en-US" sz="3600" b="1" dirty="0" smtClean="0">
                <a:solidFill>
                  <a:srgbClr val="002060"/>
                </a:solidFill>
              </a:rPr>
              <a:t>RESULTS OF THE EXPERIMENT</a:t>
            </a:r>
            <a:endParaRPr lang="en-IN" sz="3600" b="1" dirty="0">
              <a:solidFill>
                <a:srgbClr val="002060"/>
              </a:solidFill>
            </a:endParaRPr>
          </a:p>
        </p:txBody>
      </p:sp>
      <p:sp>
        <p:nvSpPr>
          <p:cNvPr id="3" name="Content Placeholder 2"/>
          <p:cNvSpPr>
            <a:spLocks noGrp="1"/>
          </p:cNvSpPr>
          <p:nvPr>
            <p:ph idx="1"/>
          </p:nvPr>
        </p:nvSpPr>
        <p:spPr>
          <a:xfrm>
            <a:off x="326967" y="1086378"/>
            <a:ext cx="11538065" cy="5314422"/>
          </a:xfrm>
        </p:spPr>
        <p:txBody>
          <a:bodyPr>
            <a:noAutofit/>
          </a:bodyPr>
          <a:lstStyle/>
          <a:p>
            <a:pPr marL="0" indent="0" algn="just">
              <a:spcBef>
                <a:spcPts val="300"/>
              </a:spcBef>
              <a:spcAft>
                <a:spcPts val="300"/>
              </a:spcAft>
              <a:buNone/>
            </a:pPr>
            <a:r>
              <a:rPr lang="en-US" sz="2200" dirty="0">
                <a:solidFill>
                  <a:srgbClr val="002060"/>
                </a:solidFill>
              </a:rPr>
              <a:t>When DNA from the first four generations of </a:t>
            </a:r>
            <a:r>
              <a:rPr lang="en-US" sz="2200" i="1" dirty="0">
                <a:solidFill>
                  <a:srgbClr val="002060"/>
                </a:solidFill>
              </a:rPr>
              <a:t>E. coli</a:t>
            </a:r>
            <a:r>
              <a:rPr lang="en-US" sz="2200" dirty="0">
                <a:solidFill>
                  <a:srgbClr val="002060"/>
                </a:solidFill>
              </a:rPr>
              <a:t> was analyzed, it produced the pattern of bands shown in the figure below</a:t>
            </a:r>
            <a:r>
              <a:rPr lang="en-US" sz="2200" dirty="0" smtClean="0">
                <a:solidFill>
                  <a:srgbClr val="002060"/>
                </a:solidFill>
              </a:rPr>
              <a:t>:</a:t>
            </a:r>
          </a:p>
          <a:p>
            <a:pPr marL="0" indent="0" fontAlgn="base">
              <a:buNone/>
            </a:pPr>
            <a:r>
              <a:rPr lang="en-US" sz="2200" b="1" dirty="0">
                <a:solidFill>
                  <a:srgbClr val="002060"/>
                </a:solidFill>
              </a:rPr>
              <a:t>Generation 0</a:t>
            </a:r>
            <a:endParaRPr lang="en-IN" sz="2200" b="1" dirty="0">
              <a:solidFill>
                <a:srgbClr val="002060"/>
              </a:solidFill>
            </a:endParaRPr>
          </a:p>
          <a:p>
            <a:pPr fontAlgn="base"/>
            <a:r>
              <a:rPr lang="en-US" sz="2200" dirty="0">
                <a:solidFill>
                  <a:srgbClr val="002060"/>
                </a:solidFill>
              </a:rPr>
              <a:t>DNA isolated from cells at the start of the experiment (“generation 0,” just before the switch to </a:t>
            </a:r>
            <a:r>
              <a:rPr lang="en-US" sz="2200" baseline="30000" dirty="0">
                <a:solidFill>
                  <a:srgbClr val="002060"/>
                </a:solidFill>
              </a:rPr>
              <a:t>14</a:t>
            </a:r>
            <a:r>
              <a:rPr lang="en-US" sz="2200" dirty="0">
                <a:solidFill>
                  <a:srgbClr val="002060"/>
                </a:solidFill>
              </a:rPr>
              <a:t>N medium) produced a single band after centrifugation. This result made sense because the DNA should have contained only heavy </a:t>
            </a:r>
            <a:r>
              <a:rPr lang="en-US" sz="2200" baseline="30000" dirty="0">
                <a:solidFill>
                  <a:srgbClr val="002060"/>
                </a:solidFill>
              </a:rPr>
              <a:t>15</a:t>
            </a:r>
            <a:r>
              <a:rPr lang="en-US" sz="2200" dirty="0">
                <a:solidFill>
                  <a:srgbClr val="002060"/>
                </a:solidFill>
              </a:rPr>
              <a:t>N at that time.</a:t>
            </a:r>
            <a:endParaRPr lang="en-IN" sz="2200" dirty="0">
              <a:solidFill>
                <a:srgbClr val="002060"/>
              </a:solidFill>
            </a:endParaRPr>
          </a:p>
          <a:p>
            <a:pPr marL="0" indent="0" fontAlgn="base">
              <a:buNone/>
            </a:pPr>
            <a:r>
              <a:rPr lang="en-US" sz="2200" b="1" dirty="0">
                <a:solidFill>
                  <a:srgbClr val="002060"/>
                </a:solidFill>
              </a:rPr>
              <a:t>Generation 1</a:t>
            </a:r>
            <a:endParaRPr lang="en-IN" sz="2200" b="1" dirty="0">
              <a:solidFill>
                <a:srgbClr val="002060"/>
              </a:solidFill>
            </a:endParaRPr>
          </a:p>
          <a:p>
            <a:pPr fontAlgn="base"/>
            <a:r>
              <a:rPr lang="en-US" sz="2200" dirty="0">
                <a:solidFill>
                  <a:srgbClr val="002060"/>
                </a:solidFill>
              </a:rPr>
              <a:t>DNA isolated after one generation (one round of DNA replication) also produced a single band when centrifuged. However, this band was higher, intermediate in density between the heavy </a:t>
            </a:r>
            <a:r>
              <a:rPr lang="en-US" sz="2200" baseline="30000" dirty="0">
                <a:solidFill>
                  <a:srgbClr val="002060"/>
                </a:solidFill>
              </a:rPr>
              <a:t>15</a:t>
            </a:r>
            <a:r>
              <a:rPr lang="en-US" sz="2200" dirty="0">
                <a:solidFill>
                  <a:srgbClr val="002060"/>
                </a:solidFill>
              </a:rPr>
              <a:t>N DNA and the light </a:t>
            </a:r>
            <a:r>
              <a:rPr lang="en-US" sz="2200" baseline="30000" dirty="0">
                <a:solidFill>
                  <a:srgbClr val="002060"/>
                </a:solidFill>
              </a:rPr>
              <a:t>14</a:t>
            </a:r>
            <a:r>
              <a:rPr lang="en-US" sz="2200" dirty="0">
                <a:solidFill>
                  <a:srgbClr val="002060"/>
                </a:solidFill>
              </a:rPr>
              <a:t>N DNA.</a:t>
            </a:r>
            <a:endParaRPr lang="en-IN" sz="2200" dirty="0">
              <a:solidFill>
                <a:srgbClr val="002060"/>
              </a:solidFill>
            </a:endParaRPr>
          </a:p>
          <a:p>
            <a:pPr fontAlgn="base"/>
            <a:r>
              <a:rPr lang="en-US" sz="2200" dirty="0">
                <a:solidFill>
                  <a:srgbClr val="002060"/>
                </a:solidFill>
              </a:rPr>
              <a:t>The intermediate band told </a:t>
            </a:r>
            <a:r>
              <a:rPr lang="en-US" sz="2200" dirty="0" err="1">
                <a:solidFill>
                  <a:srgbClr val="002060"/>
                </a:solidFill>
              </a:rPr>
              <a:t>Meselson</a:t>
            </a:r>
            <a:r>
              <a:rPr lang="en-US" sz="2200" dirty="0">
                <a:solidFill>
                  <a:srgbClr val="002060"/>
                </a:solidFill>
              </a:rPr>
              <a:t> and Stahl that the DNA molecules made in the first round of replication was a hybrid of light and heavy DNA. This result fit with the dispersive and semi-conservative models, but not with the conservative model.</a:t>
            </a:r>
            <a:endParaRPr lang="en-IN" sz="2200" dirty="0">
              <a:solidFill>
                <a:srgbClr val="002060"/>
              </a:solidFill>
            </a:endParaRPr>
          </a:p>
          <a:p>
            <a:pPr fontAlgn="base"/>
            <a:r>
              <a:rPr lang="en-US" sz="2200" dirty="0">
                <a:solidFill>
                  <a:srgbClr val="002060"/>
                </a:solidFill>
              </a:rPr>
              <a:t>The conservative model would have predicted two distinct bands in this generation (a band for the heavy original molecule and a band for the light, newly made molecule).</a:t>
            </a:r>
            <a:endParaRPr lang="en-IN" sz="2200" dirty="0">
              <a:solidFill>
                <a:srgbClr val="002060"/>
              </a:solidFill>
            </a:endParaRPr>
          </a:p>
          <a:p>
            <a:pPr marL="230400" indent="-230400" algn="just">
              <a:spcBef>
                <a:spcPts val="300"/>
              </a:spcBef>
              <a:spcAft>
                <a:spcPts val="300"/>
              </a:spcAft>
            </a:pPr>
            <a:endParaRPr lang="en-IN" sz="2200" dirty="0">
              <a:solidFill>
                <a:srgbClr val="002060"/>
              </a:solidFill>
            </a:endParaRPr>
          </a:p>
          <a:p>
            <a:pPr marL="0" lvl="0" indent="0" algn="just">
              <a:spcBef>
                <a:spcPts val="300"/>
              </a:spcBef>
              <a:spcAft>
                <a:spcPts val="300"/>
              </a:spcAft>
              <a:buNone/>
            </a:pPr>
            <a:endParaRPr lang="en-IN" sz="2200" dirty="0">
              <a:solidFill>
                <a:srgbClr val="002060"/>
              </a:solidFill>
            </a:endParaRPr>
          </a:p>
        </p:txBody>
      </p:sp>
      <p:sp>
        <p:nvSpPr>
          <p:cNvPr id="8" name="Rectangle 8"/>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solidFill>
                <a:prstClr val="black"/>
              </a:solidFill>
            </a:endParaRPr>
          </a:p>
        </p:txBody>
      </p:sp>
    </p:spTree>
    <p:extLst>
      <p:ext uri="{BB962C8B-B14F-4D97-AF65-F5344CB8AC3E}">
        <p14:creationId xmlns:p14="http://schemas.microsoft.com/office/powerpoint/2010/main" val="33735090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31025"/>
          </a:xfrm>
          <a:solidFill>
            <a:schemeClr val="accent3">
              <a:lumMod val="40000"/>
              <a:lumOff val="60000"/>
            </a:schemeClr>
          </a:solidFill>
        </p:spPr>
        <p:txBody>
          <a:bodyPr>
            <a:normAutofit/>
          </a:bodyPr>
          <a:lstStyle/>
          <a:p>
            <a:pPr algn="ctr"/>
            <a:r>
              <a:rPr lang="en-US" sz="3600" b="1" dirty="0">
                <a:solidFill>
                  <a:srgbClr val="002060"/>
                </a:solidFill>
              </a:rPr>
              <a:t>RESULTS OF THE EXPERIMENT</a:t>
            </a:r>
            <a:endParaRPr lang="en-IN" sz="3600" b="1" dirty="0">
              <a:solidFill>
                <a:srgbClr val="002060"/>
              </a:solidFill>
            </a:endParaRPr>
          </a:p>
        </p:txBody>
      </p:sp>
      <p:sp>
        <p:nvSpPr>
          <p:cNvPr id="8" name="Rectangle 8"/>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solidFill>
                <a:prstClr val="black"/>
              </a:solidFill>
            </a:endParaRPr>
          </a:p>
        </p:txBody>
      </p:sp>
      <p:pic>
        <p:nvPicPr>
          <p:cNvPr id="5" name="Picture 4" descr="https://cdn.kastatic.org/ka-perseus-images/43426d20b6b9a51e2a43139e6262be0fe6a13856.png"/>
          <p:cNvPicPr/>
          <p:nvPr/>
        </p:nvPicPr>
        <p:blipFill>
          <a:blip r:embed="rId2" cstate="print"/>
          <a:srcRect/>
          <a:stretch>
            <a:fillRect/>
          </a:stretch>
        </p:blipFill>
        <p:spPr bwMode="auto">
          <a:xfrm>
            <a:off x="1434191" y="1066041"/>
            <a:ext cx="9293680" cy="5498045"/>
          </a:xfrm>
          <a:prstGeom prst="rect">
            <a:avLst/>
          </a:prstGeom>
          <a:noFill/>
          <a:ln w="9525">
            <a:noFill/>
            <a:miter lim="800000"/>
            <a:headEnd/>
            <a:tailEnd/>
          </a:ln>
        </p:spPr>
      </p:pic>
    </p:spTree>
    <p:extLst>
      <p:ext uri="{BB962C8B-B14F-4D97-AF65-F5344CB8AC3E}">
        <p14:creationId xmlns:p14="http://schemas.microsoft.com/office/powerpoint/2010/main" val="42182627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31025"/>
          </a:xfrm>
          <a:solidFill>
            <a:schemeClr val="accent3">
              <a:lumMod val="40000"/>
              <a:lumOff val="60000"/>
            </a:schemeClr>
          </a:solidFill>
        </p:spPr>
        <p:txBody>
          <a:bodyPr>
            <a:normAutofit/>
          </a:bodyPr>
          <a:lstStyle/>
          <a:p>
            <a:pPr algn="ctr"/>
            <a:r>
              <a:rPr lang="en-US" sz="3600" b="1" dirty="0">
                <a:solidFill>
                  <a:srgbClr val="002060"/>
                </a:solidFill>
              </a:rPr>
              <a:t>RESULTS OF THE EXPERIMENT</a:t>
            </a:r>
            <a:endParaRPr lang="en-IN" sz="3600" b="1" dirty="0">
              <a:solidFill>
                <a:srgbClr val="002060"/>
              </a:solidFill>
            </a:endParaRPr>
          </a:p>
        </p:txBody>
      </p:sp>
      <p:sp>
        <p:nvSpPr>
          <p:cNvPr id="3" name="Content Placeholder 2"/>
          <p:cNvSpPr>
            <a:spLocks noGrp="1"/>
          </p:cNvSpPr>
          <p:nvPr>
            <p:ph idx="1"/>
          </p:nvPr>
        </p:nvSpPr>
        <p:spPr>
          <a:xfrm>
            <a:off x="326967" y="1217007"/>
            <a:ext cx="11538065" cy="5314422"/>
          </a:xfrm>
        </p:spPr>
        <p:txBody>
          <a:bodyPr>
            <a:noAutofit/>
          </a:bodyPr>
          <a:lstStyle/>
          <a:p>
            <a:pPr marL="0" indent="0" fontAlgn="base">
              <a:buNone/>
            </a:pPr>
            <a:r>
              <a:rPr lang="en-US" sz="2400" b="1" dirty="0">
                <a:solidFill>
                  <a:srgbClr val="002060"/>
                </a:solidFill>
              </a:rPr>
              <a:t>Generation 2</a:t>
            </a:r>
            <a:endParaRPr lang="en-IN" sz="2400" b="1" dirty="0">
              <a:solidFill>
                <a:srgbClr val="002060"/>
              </a:solidFill>
            </a:endParaRPr>
          </a:p>
          <a:p>
            <a:pPr fontAlgn="base"/>
            <a:r>
              <a:rPr lang="en-US" sz="2400" dirty="0">
                <a:solidFill>
                  <a:srgbClr val="002060"/>
                </a:solidFill>
              </a:rPr>
              <a:t>Information from the second generation let </a:t>
            </a:r>
            <a:r>
              <a:rPr lang="en-US" sz="2400" dirty="0" err="1">
                <a:solidFill>
                  <a:srgbClr val="002060"/>
                </a:solidFill>
              </a:rPr>
              <a:t>Meselson</a:t>
            </a:r>
            <a:r>
              <a:rPr lang="en-US" sz="2400" dirty="0">
                <a:solidFill>
                  <a:srgbClr val="002060"/>
                </a:solidFill>
              </a:rPr>
              <a:t> and Stahl determine which of the remaining models (semi-conservative or dispersive) was actually correct.</a:t>
            </a:r>
            <a:endParaRPr lang="en-IN" sz="2400" dirty="0">
              <a:solidFill>
                <a:srgbClr val="002060"/>
              </a:solidFill>
            </a:endParaRPr>
          </a:p>
          <a:p>
            <a:pPr fontAlgn="base"/>
            <a:r>
              <a:rPr lang="en-US" sz="2400" dirty="0">
                <a:solidFill>
                  <a:srgbClr val="002060"/>
                </a:solidFill>
              </a:rPr>
              <a:t>When second-generation DNA was centrifuged, it produced two bands. One was in the same position as the intermediate band from the first generation, while the second was higher (appeared to be labeled only with </a:t>
            </a:r>
            <a:r>
              <a:rPr lang="en-US" sz="2400" baseline="30000" dirty="0">
                <a:solidFill>
                  <a:srgbClr val="002060"/>
                </a:solidFill>
              </a:rPr>
              <a:t>14</a:t>
            </a:r>
            <a:r>
              <a:rPr lang="en-US" sz="2400" dirty="0">
                <a:solidFill>
                  <a:srgbClr val="002060"/>
                </a:solidFill>
              </a:rPr>
              <a:t>N).</a:t>
            </a:r>
            <a:endParaRPr lang="en-IN" sz="2400" dirty="0">
              <a:solidFill>
                <a:srgbClr val="002060"/>
              </a:solidFill>
            </a:endParaRPr>
          </a:p>
          <a:p>
            <a:r>
              <a:rPr lang="en-US" sz="2400" dirty="0">
                <a:solidFill>
                  <a:srgbClr val="002060"/>
                </a:solidFill>
              </a:rPr>
              <a:t>This result told </a:t>
            </a:r>
            <a:r>
              <a:rPr lang="en-US" sz="2400" dirty="0" err="1">
                <a:solidFill>
                  <a:srgbClr val="002060"/>
                </a:solidFill>
              </a:rPr>
              <a:t>Meselson</a:t>
            </a:r>
            <a:r>
              <a:rPr lang="en-US" sz="2400" dirty="0">
                <a:solidFill>
                  <a:srgbClr val="002060"/>
                </a:solidFill>
              </a:rPr>
              <a:t> and Stahl that the DNA was being replicated semi-conservatively. The pattern of two distinct bands—one at the position of a hybrid molecule and one at the position of a light molecule—is just what we'd expect for semi-conservative replication (as illustrated in the diagram below). In contrast, in dispersive replication, all the molecules should have bits of old and new DNA, making it impossible to get a "purely light" molecule.</a:t>
            </a:r>
            <a:endParaRPr lang="en-IN" sz="2400" dirty="0">
              <a:solidFill>
                <a:srgbClr val="002060"/>
              </a:solidFill>
            </a:endParaRPr>
          </a:p>
        </p:txBody>
      </p:sp>
      <p:sp>
        <p:nvSpPr>
          <p:cNvPr id="8" name="Rectangle 8"/>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solidFill>
                <a:prstClr val="black"/>
              </a:solidFill>
            </a:endParaRPr>
          </a:p>
        </p:txBody>
      </p:sp>
    </p:spTree>
    <p:extLst>
      <p:ext uri="{BB962C8B-B14F-4D97-AF65-F5344CB8AC3E}">
        <p14:creationId xmlns:p14="http://schemas.microsoft.com/office/powerpoint/2010/main" val="30743309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31025"/>
          </a:xfrm>
          <a:solidFill>
            <a:schemeClr val="accent3">
              <a:lumMod val="40000"/>
              <a:lumOff val="60000"/>
            </a:schemeClr>
          </a:solidFill>
        </p:spPr>
        <p:txBody>
          <a:bodyPr>
            <a:normAutofit/>
          </a:bodyPr>
          <a:lstStyle/>
          <a:p>
            <a:pPr algn="ctr"/>
            <a:r>
              <a:rPr lang="en-US" sz="3600" b="1" dirty="0">
                <a:solidFill>
                  <a:srgbClr val="002060"/>
                </a:solidFill>
              </a:rPr>
              <a:t>RESULTS OF THE EXPERIMENT</a:t>
            </a:r>
            <a:endParaRPr lang="en-IN" sz="3600" b="1" dirty="0">
              <a:solidFill>
                <a:srgbClr val="002060"/>
              </a:solidFill>
            </a:endParaRPr>
          </a:p>
        </p:txBody>
      </p:sp>
      <p:sp>
        <p:nvSpPr>
          <p:cNvPr id="3" name="Content Placeholder 2"/>
          <p:cNvSpPr>
            <a:spLocks noGrp="1"/>
          </p:cNvSpPr>
          <p:nvPr>
            <p:ph idx="1"/>
          </p:nvPr>
        </p:nvSpPr>
        <p:spPr>
          <a:xfrm>
            <a:off x="326967" y="1217007"/>
            <a:ext cx="11538065" cy="5314422"/>
          </a:xfrm>
        </p:spPr>
        <p:txBody>
          <a:bodyPr>
            <a:noAutofit/>
          </a:bodyPr>
          <a:lstStyle/>
          <a:p>
            <a:pPr marL="0" indent="0" fontAlgn="base">
              <a:buNone/>
            </a:pPr>
            <a:r>
              <a:rPr lang="en-US" sz="2400" b="1" dirty="0">
                <a:solidFill>
                  <a:srgbClr val="002060"/>
                </a:solidFill>
              </a:rPr>
              <a:t>Generations 3 and 4</a:t>
            </a:r>
            <a:endParaRPr lang="en-IN" sz="2400" b="1" dirty="0">
              <a:solidFill>
                <a:srgbClr val="002060"/>
              </a:solidFill>
            </a:endParaRPr>
          </a:p>
          <a:p>
            <a:pPr fontAlgn="base"/>
            <a:r>
              <a:rPr lang="en-US" sz="2400" dirty="0">
                <a:solidFill>
                  <a:srgbClr val="002060"/>
                </a:solidFill>
              </a:rPr>
              <a:t>In the semi-conservative model, each hybrid DNA molecule from the second generation would be expected to give rise to a hybrid molecule and a light molecule in the third generation, while each light DNA molecule would only yield more light molecules.</a:t>
            </a:r>
            <a:endParaRPr lang="en-IN" sz="2400" dirty="0">
              <a:solidFill>
                <a:srgbClr val="002060"/>
              </a:solidFill>
            </a:endParaRPr>
          </a:p>
          <a:p>
            <a:pPr fontAlgn="base"/>
            <a:r>
              <a:rPr lang="en-US" sz="2400" dirty="0">
                <a:solidFill>
                  <a:srgbClr val="002060"/>
                </a:solidFill>
              </a:rPr>
              <a:t>Thus, over the third and fourth generations, we'd expect the hybrid band to become progressively fainter (because it would represent a smaller fraction of the total DNA) and the light band to become progressively stronger (because it would represent a larger fraction).</a:t>
            </a:r>
            <a:endParaRPr lang="en-IN" sz="2400" dirty="0">
              <a:solidFill>
                <a:srgbClr val="002060"/>
              </a:solidFill>
            </a:endParaRPr>
          </a:p>
          <a:p>
            <a:pPr fontAlgn="base"/>
            <a:r>
              <a:rPr lang="en-US" sz="2400" dirty="0">
                <a:solidFill>
                  <a:srgbClr val="002060"/>
                </a:solidFill>
              </a:rPr>
              <a:t>As we can see in the figure, </a:t>
            </a:r>
            <a:r>
              <a:rPr lang="en-US" sz="2400" dirty="0" err="1">
                <a:solidFill>
                  <a:srgbClr val="002060"/>
                </a:solidFill>
              </a:rPr>
              <a:t>Meselson</a:t>
            </a:r>
            <a:r>
              <a:rPr lang="en-US" sz="2400" dirty="0">
                <a:solidFill>
                  <a:srgbClr val="002060"/>
                </a:solidFill>
              </a:rPr>
              <a:t> and Stahl saw just this pattern in their results, confirming a semi-conservative replication model.</a:t>
            </a:r>
            <a:endParaRPr lang="en-IN" sz="2400" dirty="0">
              <a:solidFill>
                <a:srgbClr val="002060"/>
              </a:solidFill>
            </a:endParaRPr>
          </a:p>
        </p:txBody>
      </p:sp>
      <p:sp>
        <p:nvSpPr>
          <p:cNvPr id="8" name="Rectangle 8"/>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solidFill>
                <a:prstClr val="black"/>
              </a:solidFill>
            </a:endParaRPr>
          </a:p>
        </p:txBody>
      </p:sp>
    </p:spTree>
    <p:extLst>
      <p:ext uri="{BB962C8B-B14F-4D97-AF65-F5344CB8AC3E}">
        <p14:creationId xmlns:p14="http://schemas.microsoft.com/office/powerpoint/2010/main" val="36603726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31025"/>
          </a:xfrm>
          <a:solidFill>
            <a:schemeClr val="accent3">
              <a:lumMod val="40000"/>
              <a:lumOff val="60000"/>
            </a:schemeClr>
          </a:solidFill>
        </p:spPr>
        <p:txBody>
          <a:bodyPr>
            <a:normAutofit/>
          </a:bodyPr>
          <a:lstStyle/>
          <a:p>
            <a:pPr algn="ctr"/>
            <a:r>
              <a:rPr lang="en-US" sz="3600" b="1" dirty="0">
                <a:solidFill>
                  <a:srgbClr val="002060"/>
                </a:solidFill>
              </a:rPr>
              <a:t>RESULTS OF THE EXPERIMENT</a:t>
            </a:r>
            <a:endParaRPr lang="en-IN" sz="3600" b="1" dirty="0">
              <a:solidFill>
                <a:srgbClr val="002060"/>
              </a:solidFill>
            </a:endParaRPr>
          </a:p>
        </p:txBody>
      </p:sp>
      <p:sp>
        <p:nvSpPr>
          <p:cNvPr id="8" name="Rectangle 8"/>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solidFill>
                <a:prstClr val="black"/>
              </a:solidFill>
            </a:endParaRPr>
          </a:p>
        </p:txBody>
      </p:sp>
      <p:pic>
        <p:nvPicPr>
          <p:cNvPr id="6" name="Picture 5" descr="Diagram of the Meselson-Stahl experiment. All DNA is initially nitrogen-15-labeled. A DNA sample is taken prior to adding the bacteria to nitrogen-14 medium, and when centrifuged in a CsCl gradient, the DNA forms a single band low in the tube (indicating DNA labeled entirely with nitrogen-15). This is labeled as &quot;generation 0.&quot;&#10;&#10;The bacteria are then added to nitrogen-14 medium and grown for four generations. At each generation (which takes about 20 minutes to grow), a DNA sample is taken and analyzed by centrifugation in a CsCl gradient.&#10;&#10;* Generation 0 (see above). 100% of DNA in nitrogen-15 band.&#10;&#10;* Generation 1. 100% of DNA in a band intermediate in position between nitrogen-14 and nitrogen-15 bands.&#10;&#10;* Generation 2. 50% of DNA in a band intermediate in position between nitrogen-14 and nitrogen-15 bands. 50% of DNA in nitrogen-14 band.&#10;&#10;* Generation 3. 25% of DNA in a band intermediate in position between nitrogen-14 and nitrogen-15 bands. 75% of DNA in nitrogen-14 band.&#10;&#10;* Generation 4. 12% of DNA in a band intermediate in position between nitrogen-14 and nitrogen-15 bands. 88% of DNA in nitrogen-14 band.&#10;&#10;The right panel of the figure is a cartoon illustrating how these results can be explained by the semiconservative model. The starting double helix is fully labeled by nitrogen-15 (generation 0). Replication of this helix produces two helices that each contain one nitrogen-15 (old) and one nitrogen-14 (new) strand (generation 1). Replication of these two helices produces four helices, two which are also nitrogen-15/nitrogen-14 hybrids and two which are purely made of nitrogen-14 (generation 2). Replication of the generation 2 helices produces eight helices, two of which are nitrogen-15/nitrogen-14 hybids and six of which are purely made of nitrogen-14 (generation 3). Replication of the generation 3 helices produces sixteen helices, two of which are nitrogen-15/nitrogen-14 hybrids and fourteen of which are purely made of nitrogen-14 (generation 4)."/>
          <p:cNvPicPr/>
          <p:nvPr/>
        </p:nvPicPr>
        <p:blipFill>
          <a:blip r:embed="rId2" cstate="print"/>
          <a:srcRect/>
          <a:stretch>
            <a:fillRect/>
          </a:stretch>
        </p:blipFill>
        <p:spPr bwMode="auto">
          <a:xfrm>
            <a:off x="2960914" y="1262380"/>
            <a:ext cx="7783286" cy="5024120"/>
          </a:xfrm>
          <a:prstGeom prst="rect">
            <a:avLst/>
          </a:prstGeom>
          <a:noFill/>
          <a:ln w="9525">
            <a:noFill/>
            <a:miter lim="800000"/>
            <a:headEnd/>
            <a:tailEnd/>
          </a:ln>
        </p:spPr>
      </p:pic>
    </p:spTree>
    <p:extLst>
      <p:ext uri="{BB962C8B-B14F-4D97-AF65-F5344CB8AC3E}">
        <p14:creationId xmlns:p14="http://schemas.microsoft.com/office/powerpoint/2010/main" val="36520277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31025"/>
          </a:xfrm>
          <a:solidFill>
            <a:schemeClr val="accent3">
              <a:lumMod val="40000"/>
              <a:lumOff val="60000"/>
            </a:schemeClr>
          </a:solidFill>
        </p:spPr>
        <p:txBody>
          <a:bodyPr>
            <a:normAutofit/>
          </a:bodyPr>
          <a:lstStyle/>
          <a:p>
            <a:pPr algn="ctr"/>
            <a:r>
              <a:rPr lang="en-US" sz="3600" b="1" dirty="0" smtClean="0">
                <a:solidFill>
                  <a:srgbClr val="002060"/>
                </a:solidFill>
              </a:rPr>
              <a:t>CONCLUSION</a:t>
            </a:r>
            <a:endParaRPr lang="en-IN" sz="3600" b="1" dirty="0">
              <a:solidFill>
                <a:srgbClr val="002060"/>
              </a:solidFill>
            </a:endParaRPr>
          </a:p>
        </p:txBody>
      </p:sp>
      <p:sp>
        <p:nvSpPr>
          <p:cNvPr id="8" name="Rectangle 8"/>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solidFill>
                <a:prstClr val="black"/>
              </a:solidFill>
            </a:endParaRPr>
          </a:p>
        </p:txBody>
      </p:sp>
      <p:sp>
        <p:nvSpPr>
          <p:cNvPr id="6" name="Content Placeholder 2"/>
          <p:cNvSpPr>
            <a:spLocks noGrp="1"/>
          </p:cNvSpPr>
          <p:nvPr>
            <p:ph idx="1"/>
          </p:nvPr>
        </p:nvSpPr>
        <p:spPr>
          <a:xfrm>
            <a:off x="326967" y="1217007"/>
            <a:ext cx="11538065" cy="5314422"/>
          </a:xfrm>
        </p:spPr>
        <p:txBody>
          <a:bodyPr>
            <a:noAutofit/>
          </a:bodyPr>
          <a:lstStyle/>
          <a:p>
            <a:pPr fontAlgn="base"/>
            <a:r>
              <a:rPr lang="en-US" sz="2400" dirty="0">
                <a:solidFill>
                  <a:srgbClr val="002060"/>
                </a:solidFill>
              </a:rPr>
              <a:t>The experiment done by </a:t>
            </a:r>
            <a:r>
              <a:rPr lang="en-US" sz="2400" dirty="0" err="1">
                <a:solidFill>
                  <a:srgbClr val="002060"/>
                </a:solidFill>
              </a:rPr>
              <a:t>Meselson</a:t>
            </a:r>
            <a:r>
              <a:rPr lang="en-US" sz="2400" dirty="0">
                <a:solidFill>
                  <a:srgbClr val="002060"/>
                </a:solidFill>
              </a:rPr>
              <a:t> and Stahl demonstrated that DNA replicated semi-conservatively, meaning that each strand in a DNA molecule serves as a template for synthesis of a new, complementary strand.</a:t>
            </a:r>
            <a:endParaRPr lang="en-IN" sz="2400" dirty="0">
              <a:solidFill>
                <a:srgbClr val="002060"/>
              </a:solidFill>
            </a:endParaRPr>
          </a:p>
          <a:p>
            <a:pPr fontAlgn="base"/>
            <a:r>
              <a:rPr lang="en-US" sz="2400" dirty="0">
                <a:solidFill>
                  <a:srgbClr val="002060"/>
                </a:solidFill>
              </a:rPr>
              <a:t>Although </a:t>
            </a:r>
            <a:r>
              <a:rPr lang="en-US" sz="2400" dirty="0" err="1">
                <a:solidFill>
                  <a:srgbClr val="002060"/>
                </a:solidFill>
              </a:rPr>
              <a:t>Meselson</a:t>
            </a:r>
            <a:r>
              <a:rPr lang="en-US" sz="2400" dirty="0">
                <a:solidFill>
                  <a:srgbClr val="002060"/>
                </a:solidFill>
              </a:rPr>
              <a:t> and Stahl did their experiments in the bacterium </a:t>
            </a:r>
            <a:r>
              <a:rPr lang="en-US" sz="2400" i="1" dirty="0">
                <a:solidFill>
                  <a:srgbClr val="002060"/>
                </a:solidFill>
              </a:rPr>
              <a:t>E. coli</a:t>
            </a:r>
            <a:r>
              <a:rPr lang="en-US" sz="2400" dirty="0">
                <a:solidFill>
                  <a:srgbClr val="002060"/>
                </a:solidFill>
              </a:rPr>
              <a:t>, we know today that semi-conservative DNA replication is a universal mechanism shared by all organisms on planet Earth. Some of your cells are replicating their DNA semi-conservatively right now!</a:t>
            </a:r>
            <a:endParaRPr lang="en-IN" sz="2400" dirty="0">
              <a:solidFill>
                <a:srgbClr val="002060"/>
              </a:solidFill>
            </a:endParaRPr>
          </a:p>
        </p:txBody>
      </p:sp>
    </p:spTree>
    <p:extLst>
      <p:ext uri="{BB962C8B-B14F-4D97-AF65-F5344CB8AC3E}">
        <p14:creationId xmlns:p14="http://schemas.microsoft.com/office/powerpoint/2010/main" val="4178795086"/>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Custom BOOK">
      <a:majorFont>
        <a:latin typeface="Book Antiqua"/>
        <a:ea typeface=""/>
        <a:cs typeface=""/>
      </a:majorFont>
      <a:minorFont>
        <a:latin typeface="Book Antiqu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otalTime>1</TotalTime>
  <Words>332</Words>
  <Application>Microsoft Office PowerPoint</Application>
  <PresentationFormat>Widescreen</PresentationFormat>
  <Paragraphs>40</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Book Antiqua</vt:lpstr>
      <vt:lpstr>1_Office Theme</vt:lpstr>
      <vt:lpstr>MODES OF REPLICATION</vt:lpstr>
      <vt:lpstr>THREE MODELS FOR DNA REPLICATION</vt:lpstr>
      <vt:lpstr>THREE MODELS FOR DNA REPLICATION</vt:lpstr>
      <vt:lpstr>THE MESELSON-STAHL EXPERIMENT</vt:lpstr>
      <vt:lpstr>THE MESELSON-STAHL EXPERIMENT</vt:lpstr>
      <vt:lpstr>RESULTS OF THE EXPERIMENT</vt:lpstr>
      <vt:lpstr>RESULTS OF THE EXPERIMENT</vt:lpstr>
      <vt:lpstr>RESULTS OF THE EXPERIMENT</vt:lpstr>
      <vt:lpstr>RESULTS OF THE EXPERIMENT</vt:lpstr>
      <vt:lpstr>RESULTS OF THE EXPERIMENT</vt:lpstr>
      <vt:lpstr>CONCLUSION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MODES OF REPLICATION</dc:title>
  <dc:creator>Microsoft account</dc:creator>
  <cp:lastModifiedBy>Microsoft account</cp:lastModifiedBy>
  <cp:revision>2</cp:revision>
  <dcterms:created xsi:type="dcterms:W3CDTF">2022-11-08T17:35:20Z</dcterms:created>
  <dcterms:modified xsi:type="dcterms:W3CDTF">2022-11-08T17:36:39Z</dcterms:modified>
</cp:coreProperties>
</file>