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5"/>
  </p:notesMasterIdLst>
  <p:sldIdLst>
    <p:sldId id="256" r:id="rId2"/>
    <p:sldId id="310" r:id="rId3"/>
    <p:sldId id="257" r:id="rId4"/>
    <p:sldId id="259" r:id="rId5"/>
    <p:sldId id="258" r:id="rId6"/>
    <p:sldId id="260" r:id="rId7"/>
    <p:sldId id="262" r:id="rId8"/>
    <p:sldId id="261" r:id="rId9"/>
    <p:sldId id="264" r:id="rId10"/>
    <p:sldId id="263" r:id="rId11"/>
    <p:sldId id="265" r:id="rId12"/>
    <p:sldId id="266" r:id="rId13"/>
    <p:sldId id="267" r:id="rId14"/>
    <p:sldId id="268" r:id="rId15"/>
    <p:sldId id="270" r:id="rId16"/>
    <p:sldId id="295" r:id="rId17"/>
    <p:sldId id="269" r:id="rId18"/>
    <p:sldId id="271" r:id="rId19"/>
    <p:sldId id="272" r:id="rId20"/>
    <p:sldId id="273" r:id="rId21"/>
    <p:sldId id="274" r:id="rId22"/>
    <p:sldId id="275" r:id="rId23"/>
    <p:sldId id="276" r:id="rId24"/>
    <p:sldId id="277" r:id="rId25"/>
    <p:sldId id="279" r:id="rId26"/>
    <p:sldId id="280" r:id="rId27"/>
    <p:sldId id="278" r:id="rId28"/>
    <p:sldId id="281" r:id="rId29"/>
    <p:sldId id="282" r:id="rId30"/>
    <p:sldId id="283" r:id="rId31"/>
    <p:sldId id="285" r:id="rId32"/>
    <p:sldId id="284" r:id="rId33"/>
    <p:sldId id="286" r:id="rId34"/>
    <p:sldId id="287" r:id="rId35"/>
    <p:sldId id="288" r:id="rId36"/>
    <p:sldId id="289" r:id="rId37"/>
    <p:sldId id="291" r:id="rId38"/>
    <p:sldId id="290" r:id="rId39"/>
    <p:sldId id="292" r:id="rId40"/>
    <p:sldId id="293" r:id="rId41"/>
    <p:sldId id="294" r:id="rId42"/>
    <p:sldId id="296" r:id="rId43"/>
    <p:sldId id="297" r:id="rId44"/>
    <p:sldId id="298" r:id="rId45"/>
    <p:sldId id="299" r:id="rId46"/>
    <p:sldId id="301" r:id="rId47"/>
    <p:sldId id="302" r:id="rId48"/>
    <p:sldId id="304" r:id="rId49"/>
    <p:sldId id="305" r:id="rId50"/>
    <p:sldId id="306" r:id="rId51"/>
    <p:sldId id="307" r:id="rId52"/>
    <p:sldId id="308" r:id="rId53"/>
    <p:sldId id="309"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2" y="42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28B3F2-F7CE-4929-B4C0-BBE7EA036F68}" type="datetimeFigureOut">
              <a:rPr lang="en-US" smtClean="0"/>
              <a:pPr/>
              <a:t>11/9/2022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B5D289-84B0-4E80-AE83-FDAFDF0A4B7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B5D289-84B0-4E80-AE83-FDAFDF0A4B7C}"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11/9/2022</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11/9/2022</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11/9/2022</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11/9/2022</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web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web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web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webp"/><Relationship Id="rId2" Type="http://schemas.openxmlformats.org/officeDocument/2006/relationships/image" Target="../media/image8.webp"/><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webp"/><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27.jpg"/></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davesgarden.com/guides/pf/showimage/435631/" TargetMode="External"/><Relationship Id="rId2" Type="http://schemas.openxmlformats.org/officeDocument/2006/relationships/hyperlink" Target="https://species.wikimedia.org/wiki/Aegiphil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6600" dirty="0"/>
              <a:t>VERBENACEAE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A47B-D1EA-8D8F-733B-526D22545FF2}"/>
              </a:ext>
            </a:extLst>
          </p:cNvPr>
          <p:cNvSpPr>
            <a:spLocks noGrp="1"/>
          </p:cNvSpPr>
          <p:nvPr>
            <p:ph type="title"/>
          </p:nvPr>
        </p:nvSpPr>
        <p:spPr/>
        <p:txBody>
          <a:bodyPr/>
          <a:lstStyle/>
          <a:p>
            <a:r>
              <a:rPr lang="en-IN" dirty="0"/>
              <a:t>Systematic position</a:t>
            </a:r>
          </a:p>
        </p:txBody>
      </p:sp>
      <p:sp>
        <p:nvSpPr>
          <p:cNvPr id="3" name="Content Placeholder 2">
            <a:extLst>
              <a:ext uri="{FF2B5EF4-FFF2-40B4-BE49-F238E27FC236}">
                <a16:creationId xmlns:a16="http://schemas.microsoft.com/office/drawing/2014/main" id="{61B6B40C-5075-C547-9B5A-DA3E8FB1118D}"/>
              </a:ext>
            </a:extLst>
          </p:cNvPr>
          <p:cNvSpPr>
            <a:spLocks noGrp="1"/>
          </p:cNvSpPr>
          <p:nvPr>
            <p:ph idx="1"/>
          </p:nvPr>
        </p:nvSpPr>
        <p:spPr/>
        <p:txBody>
          <a:bodyPr/>
          <a:lstStyle/>
          <a:p>
            <a:pPr marL="342900" lvl="0" indent="-342900">
              <a:buFont typeface="Symbol" panose="05050102010706020507" pitchFamily="18" charset="2"/>
              <a:buChar char=""/>
            </a:pPr>
            <a:r>
              <a:rPr lang="en-IN" dirty="0">
                <a:effectLst/>
                <a:latin typeface="Times New Roman" panose="02020603050405020304" pitchFamily="18" charset="0"/>
                <a:ea typeface="Times New Roman" panose="02020603050405020304" pitchFamily="18" charset="0"/>
              </a:rPr>
              <a:t>Class – Dicotyledonae</a:t>
            </a:r>
          </a:p>
          <a:p>
            <a:pPr marL="742950" lvl="1" indent="-285750">
              <a:buFont typeface="Courier New" panose="02070309020205020404" pitchFamily="49" charset="0"/>
              <a:buChar char="o"/>
            </a:pPr>
            <a:r>
              <a:rPr lang="en-IN" sz="2800" dirty="0">
                <a:effectLst/>
                <a:latin typeface="Times New Roman" panose="02020603050405020304" pitchFamily="18" charset="0"/>
                <a:ea typeface="Times New Roman" panose="02020603050405020304" pitchFamily="18" charset="0"/>
              </a:rPr>
              <a:t>Subclass – </a:t>
            </a:r>
            <a:r>
              <a:rPr lang="en-IN" sz="2800" dirty="0" err="1">
                <a:effectLst/>
                <a:latin typeface="Times New Roman" panose="02020603050405020304" pitchFamily="18" charset="0"/>
                <a:ea typeface="Times New Roman" panose="02020603050405020304" pitchFamily="18" charset="0"/>
              </a:rPr>
              <a:t>Gamopetalae</a:t>
            </a:r>
            <a:endParaRPr lang="en-IN" sz="2800" dirty="0">
              <a:effectLst/>
              <a:latin typeface="Times New Roman" panose="02020603050405020304" pitchFamily="18" charset="0"/>
              <a:ea typeface="Times New Roman" panose="02020603050405020304" pitchFamily="18" charset="0"/>
            </a:endParaRPr>
          </a:p>
          <a:p>
            <a:pPr marL="1143000" lvl="2" indent="-228600">
              <a:buFont typeface="Wingdings" panose="05000000000000000000" pitchFamily="2" charset="2"/>
              <a:buChar char=""/>
            </a:pPr>
            <a:r>
              <a:rPr lang="en-IN" sz="2800" dirty="0">
                <a:effectLst/>
                <a:latin typeface="Times New Roman" panose="02020603050405020304" pitchFamily="18" charset="0"/>
                <a:ea typeface="Times New Roman" panose="02020603050405020304" pitchFamily="18" charset="0"/>
              </a:rPr>
              <a:t>Series – </a:t>
            </a:r>
            <a:r>
              <a:rPr lang="en-IN" sz="2800" dirty="0" err="1">
                <a:effectLst/>
                <a:latin typeface="Times New Roman" panose="02020603050405020304" pitchFamily="18" charset="0"/>
                <a:ea typeface="Times New Roman" panose="02020603050405020304" pitchFamily="18" charset="0"/>
              </a:rPr>
              <a:t>Bicarpellatae</a:t>
            </a:r>
            <a:endParaRPr lang="en-IN" sz="2800" dirty="0">
              <a:effectLst/>
              <a:latin typeface="Times New Roman" panose="02020603050405020304" pitchFamily="18" charset="0"/>
              <a:ea typeface="Times New Roman" panose="02020603050405020304" pitchFamily="18" charset="0"/>
            </a:endParaRPr>
          </a:p>
          <a:p>
            <a:pPr marL="1600200" lvl="3" indent="-228600">
              <a:buFont typeface="Symbol" panose="05050102010706020507" pitchFamily="18" charset="2"/>
              <a:buChar char=""/>
            </a:pPr>
            <a:r>
              <a:rPr lang="en-IN" sz="2800" dirty="0">
                <a:effectLst/>
                <a:latin typeface="Times New Roman" panose="02020603050405020304" pitchFamily="18" charset="0"/>
                <a:ea typeface="Times New Roman" panose="02020603050405020304" pitchFamily="18" charset="0"/>
              </a:rPr>
              <a:t>Order – </a:t>
            </a:r>
            <a:r>
              <a:rPr lang="en-IN" sz="2800" dirty="0" err="1">
                <a:effectLst/>
                <a:latin typeface="Times New Roman" panose="02020603050405020304" pitchFamily="18" charset="0"/>
                <a:ea typeface="Times New Roman" panose="02020603050405020304" pitchFamily="18" charset="0"/>
              </a:rPr>
              <a:t>Lamiales</a:t>
            </a:r>
            <a:endParaRPr lang="en-IN" sz="2800" dirty="0">
              <a:effectLst/>
              <a:latin typeface="Times New Roman" panose="02020603050405020304" pitchFamily="18" charset="0"/>
              <a:ea typeface="Times New Roman" panose="02020603050405020304" pitchFamily="18" charset="0"/>
            </a:endParaRPr>
          </a:p>
          <a:p>
            <a:pPr marL="2057400" lvl="4" indent="-228600">
              <a:buFont typeface="Courier New" panose="02070309020205020404" pitchFamily="49" charset="0"/>
              <a:buChar char="o"/>
            </a:pPr>
            <a:r>
              <a:rPr lang="en-IN" sz="2800" dirty="0">
                <a:effectLst/>
                <a:latin typeface="Times New Roman" panose="02020603050405020304" pitchFamily="18" charset="0"/>
                <a:ea typeface="Times New Roman" panose="02020603050405020304" pitchFamily="18" charset="0"/>
              </a:rPr>
              <a:t>Family – Verbenaceae</a:t>
            </a:r>
          </a:p>
          <a:p>
            <a:endParaRPr lang="en-IN" dirty="0"/>
          </a:p>
        </p:txBody>
      </p:sp>
    </p:spTree>
    <p:extLst>
      <p:ext uri="{BB962C8B-B14F-4D97-AF65-F5344CB8AC3E}">
        <p14:creationId xmlns:p14="http://schemas.microsoft.com/office/powerpoint/2010/main" val="4071611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DISTRIBUTION</a:t>
            </a:r>
          </a:p>
        </p:txBody>
      </p:sp>
      <p:sp>
        <p:nvSpPr>
          <p:cNvPr id="3" name="Content Placeholder 2"/>
          <p:cNvSpPr>
            <a:spLocks noGrp="1"/>
          </p:cNvSpPr>
          <p:nvPr>
            <p:ph idx="1"/>
          </p:nvPr>
        </p:nvSpPr>
        <p:spPr/>
        <p:txBody>
          <a:bodyPr/>
          <a:lstStyle/>
          <a:p>
            <a:r>
              <a:rPr lang="en-US" dirty="0" err="1"/>
              <a:t>Verbenaceae</a:t>
            </a:r>
            <a:r>
              <a:rPr lang="en-US" dirty="0"/>
              <a:t> or the verbena family includes about 98 genera and nearly 2614 species, widely dispersed in nearly all warm and temperate region.</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069848"/>
          </a:xfrm>
        </p:spPr>
        <p:txBody>
          <a:bodyPr/>
          <a:lstStyle/>
          <a:p>
            <a:pPr algn="ctr"/>
            <a:r>
              <a:rPr lang="en-US" dirty="0"/>
              <a:t>FAMILIAR PLANTS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descr="How to Grow &amp; Care for Duranta Plant (Golden Dewdrop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2667000" y="5029200"/>
            <a:ext cx="3429000" cy="523220"/>
          </a:xfrm>
          <a:prstGeom prst="rect">
            <a:avLst/>
          </a:prstGeom>
          <a:noFill/>
        </p:spPr>
        <p:txBody>
          <a:bodyPr wrap="square" rtlCol="0">
            <a:spAutoFit/>
          </a:bodyPr>
          <a:lstStyle/>
          <a:p>
            <a:pPr algn="ctr"/>
            <a:r>
              <a:rPr lang="en-US" sz="2800" b="1" dirty="0"/>
              <a:t>???</a:t>
            </a:r>
          </a:p>
        </p:txBody>
      </p:sp>
      <p:pic>
        <p:nvPicPr>
          <p:cNvPr id="3" name="Picture 2">
            <a:extLst>
              <a:ext uri="{FF2B5EF4-FFF2-40B4-BE49-F238E27FC236}">
                <a16:creationId xmlns:a16="http://schemas.microsoft.com/office/drawing/2014/main" id="{405D179F-7571-E7EA-1C62-BB9CE07C99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300" y="1453147"/>
            <a:ext cx="5867400" cy="3556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43200" y="5410200"/>
            <a:ext cx="3581400" cy="1384995"/>
          </a:xfrm>
          <a:prstGeom prst="rect">
            <a:avLst/>
          </a:prstGeom>
          <a:noFill/>
        </p:spPr>
        <p:txBody>
          <a:bodyPr wrap="square" rtlCol="0">
            <a:spAutoFit/>
          </a:bodyPr>
          <a:lstStyle/>
          <a:p>
            <a:pPr algn="ctr"/>
            <a:r>
              <a:rPr lang="en-US" sz="2800" i="1" dirty="0" err="1"/>
              <a:t>Duranta</a:t>
            </a:r>
            <a:r>
              <a:rPr lang="en-US" sz="2800" i="1" dirty="0"/>
              <a:t> </a:t>
            </a:r>
            <a:r>
              <a:rPr lang="en-US" sz="2800" i="1" dirty="0" err="1"/>
              <a:t>repens</a:t>
            </a:r>
            <a:endParaRPr lang="en-US" sz="2800" i="1" dirty="0"/>
          </a:p>
          <a:p>
            <a:pPr algn="ctr"/>
            <a:r>
              <a:rPr lang="en-US" sz="2800" dirty="0"/>
              <a:t>Golden dew drop / Common hedge</a:t>
            </a:r>
          </a:p>
        </p:txBody>
      </p:sp>
      <p:pic>
        <p:nvPicPr>
          <p:cNvPr id="5" name="Picture 4">
            <a:extLst>
              <a:ext uri="{FF2B5EF4-FFF2-40B4-BE49-F238E27FC236}">
                <a16:creationId xmlns:a16="http://schemas.microsoft.com/office/drawing/2014/main" id="{9F1D9F61-AB11-0EBC-0E8A-BC601EDD24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0" y="1123950"/>
            <a:ext cx="5715000" cy="42862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descr="Lantana facts and health benefit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TextBox 3"/>
          <p:cNvSpPr txBox="1"/>
          <p:nvPr/>
        </p:nvSpPr>
        <p:spPr>
          <a:xfrm>
            <a:off x="2438400" y="4724400"/>
            <a:ext cx="4419600" cy="523220"/>
          </a:xfrm>
          <a:prstGeom prst="rect">
            <a:avLst/>
          </a:prstGeom>
          <a:noFill/>
        </p:spPr>
        <p:txBody>
          <a:bodyPr wrap="square" rtlCol="0">
            <a:spAutoFit/>
          </a:bodyPr>
          <a:lstStyle/>
          <a:p>
            <a:pPr algn="ctr"/>
            <a:r>
              <a:rPr lang="en-US" sz="2800" b="1" dirty="0"/>
              <a:t>???</a:t>
            </a:r>
            <a:endParaRPr lang="en-US" b="1" dirty="0"/>
          </a:p>
        </p:txBody>
      </p:sp>
      <p:pic>
        <p:nvPicPr>
          <p:cNvPr id="5" name="Picture 4">
            <a:extLst>
              <a:ext uri="{FF2B5EF4-FFF2-40B4-BE49-F238E27FC236}">
                <a16:creationId xmlns:a16="http://schemas.microsoft.com/office/drawing/2014/main" id="{E8F5DF6B-69FF-C800-AA24-A7653AAB2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656" y="1447800"/>
            <a:ext cx="4738688" cy="315338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00400" y="4953000"/>
            <a:ext cx="3429000" cy="954107"/>
          </a:xfrm>
          <a:prstGeom prst="rect">
            <a:avLst/>
          </a:prstGeom>
          <a:noFill/>
        </p:spPr>
        <p:txBody>
          <a:bodyPr wrap="square" rtlCol="0">
            <a:spAutoFit/>
          </a:bodyPr>
          <a:lstStyle/>
          <a:p>
            <a:pPr algn="ctr"/>
            <a:r>
              <a:rPr lang="en-US" sz="2800" i="1" dirty="0"/>
              <a:t>Lantana </a:t>
            </a:r>
            <a:r>
              <a:rPr lang="en-US" sz="2800" i="1" dirty="0" err="1"/>
              <a:t>camara</a:t>
            </a:r>
            <a:endParaRPr lang="en-US" sz="2800" i="1" dirty="0"/>
          </a:p>
          <a:p>
            <a:pPr algn="ctr"/>
            <a:r>
              <a:rPr lang="en-US" sz="2800" dirty="0"/>
              <a:t>Lantana</a:t>
            </a:r>
          </a:p>
        </p:txBody>
      </p:sp>
      <p:pic>
        <p:nvPicPr>
          <p:cNvPr id="4" name="Picture 3">
            <a:extLst>
              <a:ext uri="{FF2B5EF4-FFF2-40B4-BE49-F238E27FC236}">
                <a16:creationId xmlns:a16="http://schemas.microsoft.com/office/drawing/2014/main" id="{98B1B096-FC4D-CA89-952E-9A3166269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4550" y="1287048"/>
            <a:ext cx="4914900" cy="367798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95600" y="5105400"/>
            <a:ext cx="3733800" cy="523220"/>
          </a:xfrm>
          <a:prstGeom prst="rect">
            <a:avLst/>
          </a:prstGeom>
          <a:noFill/>
        </p:spPr>
        <p:txBody>
          <a:bodyPr wrap="square" rtlCol="0">
            <a:spAutoFit/>
          </a:bodyPr>
          <a:lstStyle/>
          <a:p>
            <a:pPr algn="ctr"/>
            <a:r>
              <a:rPr lang="en-US" sz="2800" b="1" dirty="0"/>
              <a:t>???</a:t>
            </a:r>
          </a:p>
        </p:txBody>
      </p:sp>
      <p:pic>
        <p:nvPicPr>
          <p:cNvPr id="4" name="Picture 3">
            <a:extLst>
              <a:ext uri="{FF2B5EF4-FFF2-40B4-BE49-F238E27FC236}">
                <a16:creationId xmlns:a16="http://schemas.microsoft.com/office/drawing/2014/main" id="{313D7D7D-1A6B-695C-D0A6-F29BB94C5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5900" y="1371600"/>
            <a:ext cx="4792200" cy="358616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descr="Full Sun Exposure Tectona Grandis Plant, For Garden, Rs 475 /piece | ID:  2317189251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Full Sun Exposure Tectona Grandis Plant, For Garden, Rs 475 /piece | ID:  2317189251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 name="TextBox 4"/>
          <p:cNvSpPr txBox="1"/>
          <p:nvPr/>
        </p:nvSpPr>
        <p:spPr>
          <a:xfrm>
            <a:off x="2971800" y="4876800"/>
            <a:ext cx="2971800" cy="954107"/>
          </a:xfrm>
          <a:prstGeom prst="rect">
            <a:avLst/>
          </a:prstGeom>
          <a:noFill/>
        </p:spPr>
        <p:txBody>
          <a:bodyPr wrap="square" rtlCol="0">
            <a:spAutoFit/>
          </a:bodyPr>
          <a:lstStyle/>
          <a:p>
            <a:pPr algn="ctr"/>
            <a:r>
              <a:rPr lang="en-US" sz="2800" i="1" dirty="0" err="1"/>
              <a:t>Tectona</a:t>
            </a:r>
            <a:r>
              <a:rPr lang="en-US" sz="2800" i="1" dirty="0"/>
              <a:t> </a:t>
            </a:r>
            <a:r>
              <a:rPr lang="en-US" sz="2800" i="1" dirty="0" err="1"/>
              <a:t>grandis</a:t>
            </a:r>
            <a:endParaRPr lang="en-US" sz="2800" i="1" dirty="0"/>
          </a:p>
          <a:p>
            <a:pPr algn="ctr"/>
            <a:r>
              <a:rPr lang="en-US" sz="2800" dirty="0"/>
              <a:t>Teak</a:t>
            </a:r>
          </a:p>
        </p:txBody>
      </p:sp>
      <p:pic>
        <p:nvPicPr>
          <p:cNvPr id="3" name="Picture 2">
            <a:extLst>
              <a:ext uri="{FF2B5EF4-FFF2-40B4-BE49-F238E27FC236}">
                <a16:creationId xmlns:a16="http://schemas.microsoft.com/office/drawing/2014/main" id="{0D83CE13-FB8D-C038-5608-561BAE896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7656" y="1491151"/>
            <a:ext cx="4488688" cy="336651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descr="Clerodendrum inerme | Graham's Islan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TextBox 3"/>
          <p:cNvSpPr txBox="1"/>
          <p:nvPr/>
        </p:nvSpPr>
        <p:spPr>
          <a:xfrm>
            <a:off x="3352800" y="5181600"/>
            <a:ext cx="2438400" cy="523220"/>
          </a:xfrm>
          <a:prstGeom prst="rect">
            <a:avLst/>
          </a:prstGeom>
          <a:noFill/>
        </p:spPr>
        <p:txBody>
          <a:bodyPr wrap="square" rtlCol="0">
            <a:spAutoFit/>
          </a:bodyPr>
          <a:lstStyle/>
          <a:p>
            <a:pPr algn="ctr"/>
            <a:r>
              <a:rPr lang="en-US" sz="2800" b="1" dirty="0"/>
              <a:t>???</a:t>
            </a:r>
          </a:p>
        </p:txBody>
      </p:sp>
      <p:pic>
        <p:nvPicPr>
          <p:cNvPr id="3" name="Picture 2">
            <a:extLst>
              <a:ext uri="{FF2B5EF4-FFF2-40B4-BE49-F238E27FC236}">
                <a16:creationId xmlns:a16="http://schemas.microsoft.com/office/drawing/2014/main" id="{2318CA4E-BB6D-12FC-D2D9-5FAD3E34B6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0" y="1651000"/>
            <a:ext cx="4953000" cy="3556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38400" y="5105400"/>
            <a:ext cx="4267200" cy="1384995"/>
          </a:xfrm>
          <a:prstGeom prst="rect">
            <a:avLst/>
          </a:prstGeom>
          <a:noFill/>
        </p:spPr>
        <p:txBody>
          <a:bodyPr wrap="square" rtlCol="0">
            <a:spAutoFit/>
          </a:bodyPr>
          <a:lstStyle/>
          <a:p>
            <a:pPr algn="ctr"/>
            <a:r>
              <a:rPr lang="en-US" sz="2800" i="1" dirty="0" err="1"/>
              <a:t>Clerodendron</a:t>
            </a:r>
            <a:r>
              <a:rPr lang="en-US" sz="2800" i="1" dirty="0"/>
              <a:t> </a:t>
            </a:r>
            <a:r>
              <a:rPr lang="en-US" sz="2800" i="1" dirty="0" err="1"/>
              <a:t>inerme</a:t>
            </a:r>
            <a:endParaRPr lang="en-US" sz="2800" i="1" dirty="0"/>
          </a:p>
          <a:p>
            <a:pPr algn="ctr"/>
            <a:r>
              <a:rPr lang="en-US" sz="2800" dirty="0" err="1"/>
              <a:t>Kundali</a:t>
            </a:r>
            <a:r>
              <a:rPr lang="en-US" sz="2800" dirty="0"/>
              <a:t> </a:t>
            </a:r>
            <a:r>
              <a:rPr lang="en-US" sz="2800" dirty="0" err="1"/>
              <a:t>gida</a:t>
            </a:r>
            <a:r>
              <a:rPr lang="en-US" sz="2800" i="1" dirty="0"/>
              <a:t>/</a:t>
            </a:r>
            <a:r>
              <a:rPr lang="en-US" sz="2800" dirty="0" err="1"/>
              <a:t>Vishama</a:t>
            </a:r>
            <a:r>
              <a:rPr lang="en-US" sz="2800" dirty="0"/>
              <a:t> </a:t>
            </a:r>
            <a:r>
              <a:rPr lang="en-US" sz="2800" dirty="0" err="1"/>
              <a:t>dhari</a:t>
            </a:r>
            <a:r>
              <a:rPr lang="en-US" sz="2800" dirty="0"/>
              <a:t>/Wild Jasmine</a:t>
            </a:r>
          </a:p>
        </p:txBody>
      </p:sp>
      <p:pic>
        <p:nvPicPr>
          <p:cNvPr id="5" name="Picture 4">
            <a:extLst>
              <a:ext uri="{FF2B5EF4-FFF2-40B4-BE49-F238E27FC236}">
                <a16:creationId xmlns:a16="http://schemas.microsoft.com/office/drawing/2014/main" id="{6C3F0A75-6A4C-F492-B53D-CD4F44BD05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0" y="1219200"/>
            <a:ext cx="4953000" cy="37147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0" y="4953000"/>
            <a:ext cx="2743200" cy="523220"/>
          </a:xfrm>
          <a:prstGeom prst="rect">
            <a:avLst/>
          </a:prstGeom>
          <a:noFill/>
        </p:spPr>
        <p:txBody>
          <a:bodyPr wrap="square" rtlCol="0">
            <a:spAutoFit/>
          </a:bodyPr>
          <a:lstStyle/>
          <a:p>
            <a:pPr algn="ctr"/>
            <a:r>
              <a:rPr lang="en-US" sz="2800" b="1" dirty="0"/>
              <a:t>???</a:t>
            </a:r>
          </a:p>
        </p:txBody>
      </p:sp>
      <p:pic>
        <p:nvPicPr>
          <p:cNvPr id="4" name="Picture 3">
            <a:extLst>
              <a:ext uri="{FF2B5EF4-FFF2-40B4-BE49-F238E27FC236}">
                <a16:creationId xmlns:a16="http://schemas.microsoft.com/office/drawing/2014/main" id="{8D3AEEB5-7E50-4CE6-6025-5097FD2FC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8550" y="1397000"/>
            <a:ext cx="4406900" cy="3556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5181600"/>
            <a:ext cx="3657600" cy="1384995"/>
          </a:xfrm>
          <a:prstGeom prst="rect">
            <a:avLst/>
          </a:prstGeom>
          <a:noFill/>
        </p:spPr>
        <p:txBody>
          <a:bodyPr wrap="square" rtlCol="0">
            <a:spAutoFit/>
          </a:bodyPr>
          <a:lstStyle/>
          <a:p>
            <a:pPr algn="ctr"/>
            <a:r>
              <a:rPr lang="en-US" sz="2800" i="1" dirty="0" err="1"/>
              <a:t>Vitex</a:t>
            </a:r>
            <a:r>
              <a:rPr lang="en-US" sz="2800" i="1" dirty="0"/>
              <a:t> </a:t>
            </a:r>
            <a:r>
              <a:rPr lang="en-US" sz="2800" i="1" dirty="0" err="1"/>
              <a:t>negundo</a:t>
            </a:r>
            <a:endParaRPr lang="en-US" sz="2800" i="1" dirty="0"/>
          </a:p>
          <a:p>
            <a:pPr algn="ctr"/>
            <a:r>
              <a:rPr lang="en-US" sz="2800" dirty="0"/>
              <a:t>Chinese </a:t>
            </a:r>
            <a:r>
              <a:rPr lang="en-US" sz="2800" dirty="0" err="1"/>
              <a:t>Chastetree</a:t>
            </a:r>
            <a:r>
              <a:rPr lang="en-US" sz="2800" dirty="0"/>
              <a:t>/</a:t>
            </a:r>
            <a:r>
              <a:rPr lang="en-US" sz="2800" dirty="0" err="1"/>
              <a:t>Nirgundi</a:t>
            </a:r>
            <a:endParaRPr lang="en-US" sz="2800" dirty="0"/>
          </a:p>
        </p:txBody>
      </p:sp>
      <p:pic>
        <p:nvPicPr>
          <p:cNvPr id="3" name="Picture 2">
            <a:extLst>
              <a:ext uri="{FF2B5EF4-FFF2-40B4-BE49-F238E27FC236}">
                <a16:creationId xmlns:a16="http://schemas.microsoft.com/office/drawing/2014/main" id="{59FAA30E-A6B3-2A9E-EEE4-5985CCAAC7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1698" y="1828800"/>
            <a:ext cx="6220604" cy="287522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76600"/>
            <a:ext cx="8229600" cy="1069848"/>
          </a:xfrm>
        </p:spPr>
        <p:txBody>
          <a:bodyPr/>
          <a:lstStyle/>
          <a:p>
            <a:pPr algn="ctr"/>
            <a:r>
              <a:rPr lang="en-US" dirty="0"/>
              <a:t>VEGETATIVE CHARACTERS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HABITAT</a:t>
            </a:r>
            <a:r>
              <a:rPr lang="en-US" dirty="0"/>
              <a:t> </a:t>
            </a:r>
          </a:p>
        </p:txBody>
      </p:sp>
      <p:sp>
        <p:nvSpPr>
          <p:cNvPr id="3" name="Content Placeholder 2"/>
          <p:cNvSpPr>
            <a:spLocks noGrp="1"/>
          </p:cNvSpPr>
          <p:nvPr>
            <p:ph idx="1"/>
          </p:nvPr>
        </p:nvSpPr>
        <p:spPr/>
        <p:txBody>
          <a:bodyPr>
            <a:normAutofit/>
          </a:bodyPr>
          <a:lstStyle/>
          <a:p>
            <a:r>
              <a:rPr lang="en-US" sz="3200" dirty="0"/>
              <a:t>Generally </a:t>
            </a:r>
            <a:r>
              <a:rPr lang="en-US" sz="3200" dirty="0" err="1"/>
              <a:t>mesophytes</a:t>
            </a:r>
            <a:r>
              <a:rPr lang="en-US" sz="3200" dirty="0"/>
              <a:t>, rarely halophytes (</a:t>
            </a:r>
            <a:r>
              <a:rPr lang="en-US" sz="3200" i="1" dirty="0" err="1"/>
              <a:t>Avicennia</a:t>
            </a:r>
            <a:r>
              <a:rPr lang="en-US" sz="3200" i="1" dirty="0"/>
              <a:t> </a:t>
            </a:r>
            <a:r>
              <a:rPr lang="en-US" sz="3200" i="1" dirty="0" err="1"/>
              <a:t>officinalis</a:t>
            </a:r>
            <a:r>
              <a:rPr lang="en-US" sz="3200"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HABIT</a:t>
            </a:r>
          </a:p>
        </p:txBody>
      </p:sp>
      <p:sp>
        <p:nvSpPr>
          <p:cNvPr id="3" name="Content Placeholder 2"/>
          <p:cNvSpPr>
            <a:spLocks noGrp="1"/>
          </p:cNvSpPr>
          <p:nvPr>
            <p:ph idx="1"/>
          </p:nvPr>
        </p:nvSpPr>
        <p:spPr/>
        <p:txBody>
          <a:bodyPr>
            <a:normAutofit/>
          </a:bodyPr>
          <a:lstStyle/>
          <a:p>
            <a:r>
              <a:rPr lang="en-US" sz="3200" dirty="0"/>
              <a:t>Shrubs or trees (</a:t>
            </a:r>
            <a:r>
              <a:rPr lang="en-US" sz="3200" i="1" dirty="0" err="1"/>
              <a:t>Tectona</a:t>
            </a:r>
            <a:r>
              <a:rPr lang="en-US" sz="3200" dirty="0"/>
              <a:t>)</a:t>
            </a:r>
            <a:r>
              <a:rPr lang="en-US" sz="3200" i="1" dirty="0"/>
              <a:t>, </a:t>
            </a:r>
            <a:r>
              <a:rPr lang="en-US" sz="3200" dirty="0"/>
              <a:t>Rarely herbs (</a:t>
            </a:r>
            <a:r>
              <a:rPr lang="en-US" sz="3200" i="1" dirty="0" err="1"/>
              <a:t>Lippia</a:t>
            </a:r>
            <a:r>
              <a:rPr lang="en-US" sz="3200" i="1" dirty="0"/>
              <a:t> </a:t>
            </a:r>
            <a:r>
              <a:rPr lang="en-US" sz="3200" i="1" dirty="0" err="1"/>
              <a:t>nodiflora</a:t>
            </a:r>
            <a:r>
              <a:rPr lang="en-US" sz="3200" dirty="0"/>
              <a:t>) or climbers (</a:t>
            </a:r>
            <a:r>
              <a:rPr lang="en-US" sz="3200" i="1" dirty="0" err="1"/>
              <a:t>Petrea</a:t>
            </a:r>
            <a:r>
              <a:rPr lang="en-US" sz="3200" dirty="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42BC04-5AC6-8D13-6C07-4E8564C1FB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463717"/>
            <a:ext cx="3983953" cy="2981325"/>
          </a:xfrm>
          <a:prstGeom prst="rect">
            <a:avLst/>
          </a:prstGeom>
        </p:spPr>
      </p:pic>
      <p:pic>
        <p:nvPicPr>
          <p:cNvPr id="5" name="Picture 4">
            <a:extLst>
              <a:ext uri="{FF2B5EF4-FFF2-40B4-BE49-F238E27FC236}">
                <a16:creationId xmlns:a16="http://schemas.microsoft.com/office/drawing/2014/main" id="{1BC000C5-4179-5BBA-4BE8-ECE68B633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333" y="3585411"/>
            <a:ext cx="5520267" cy="31051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ROOT</a:t>
            </a:r>
          </a:p>
        </p:txBody>
      </p:sp>
      <p:sp>
        <p:nvSpPr>
          <p:cNvPr id="3" name="Content Placeholder 2"/>
          <p:cNvSpPr>
            <a:spLocks noGrp="1"/>
          </p:cNvSpPr>
          <p:nvPr>
            <p:ph idx="1"/>
          </p:nvPr>
        </p:nvSpPr>
        <p:spPr/>
        <p:txBody>
          <a:bodyPr>
            <a:normAutofit/>
          </a:bodyPr>
          <a:lstStyle/>
          <a:p>
            <a:r>
              <a:rPr lang="en-US" sz="3200" dirty="0"/>
              <a:t>Tap root and branched.</a:t>
            </a:r>
          </a:p>
          <a:p>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STEM</a:t>
            </a:r>
          </a:p>
        </p:txBody>
      </p:sp>
      <p:sp>
        <p:nvSpPr>
          <p:cNvPr id="3" name="Content Placeholder 2"/>
          <p:cNvSpPr>
            <a:spLocks noGrp="1"/>
          </p:cNvSpPr>
          <p:nvPr>
            <p:ph idx="1"/>
          </p:nvPr>
        </p:nvSpPr>
        <p:spPr/>
        <p:txBody>
          <a:bodyPr>
            <a:normAutofit/>
          </a:bodyPr>
          <a:lstStyle/>
          <a:p>
            <a:r>
              <a:rPr lang="en-US" sz="3200" dirty="0"/>
              <a:t>Erect, herbaceous or woody, young branches quadrangular, in some branches spiny.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LEAF</a:t>
            </a:r>
          </a:p>
        </p:txBody>
      </p:sp>
      <p:sp>
        <p:nvSpPr>
          <p:cNvPr id="3" name="Content Placeholder 2"/>
          <p:cNvSpPr>
            <a:spLocks noGrp="1"/>
          </p:cNvSpPr>
          <p:nvPr>
            <p:ph idx="1"/>
          </p:nvPr>
        </p:nvSpPr>
        <p:spPr/>
        <p:txBody>
          <a:bodyPr>
            <a:normAutofit/>
          </a:bodyPr>
          <a:lstStyle/>
          <a:p>
            <a:r>
              <a:rPr lang="en-US" sz="3200" dirty="0"/>
              <a:t>Simple or </a:t>
            </a:r>
            <a:r>
              <a:rPr lang="en-US" sz="3200" dirty="0" err="1"/>
              <a:t>palmately</a:t>
            </a:r>
            <a:r>
              <a:rPr lang="en-US" sz="3200" dirty="0"/>
              <a:t> or </a:t>
            </a:r>
            <a:r>
              <a:rPr lang="en-US" sz="3200" dirty="0" err="1"/>
              <a:t>pinnately</a:t>
            </a:r>
            <a:r>
              <a:rPr lang="en-US" sz="3200" dirty="0"/>
              <a:t> (</a:t>
            </a:r>
            <a:r>
              <a:rPr lang="en-US" sz="3200" i="1" dirty="0" err="1"/>
              <a:t>Peronema</a:t>
            </a:r>
            <a:r>
              <a:rPr lang="en-US" sz="3200" i="1" dirty="0"/>
              <a:t> , </a:t>
            </a:r>
            <a:r>
              <a:rPr lang="en-US" sz="3200" i="1" dirty="0" err="1"/>
              <a:t>Vitex</a:t>
            </a:r>
            <a:r>
              <a:rPr lang="en-US" sz="3200" dirty="0"/>
              <a:t>) compound, opposite (</a:t>
            </a:r>
            <a:r>
              <a:rPr lang="en-US" sz="3200" i="1" dirty="0" err="1"/>
              <a:t>Stachytarpheta</a:t>
            </a:r>
            <a:r>
              <a:rPr lang="en-US" sz="3200" i="1" dirty="0"/>
              <a:t> </a:t>
            </a:r>
            <a:r>
              <a:rPr lang="en-US" sz="3200" i="1" dirty="0" err="1"/>
              <a:t>indica</a:t>
            </a:r>
            <a:r>
              <a:rPr lang="en-US" sz="3200" dirty="0"/>
              <a:t>) or whorled, </a:t>
            </a:r>
            <a:r>
              <a:rPr lang="en-US" sz="3200" dirty="0" err="1"/>
              <a:t>exstipulate</a:t>
            </a:r>
            <a:r>
              <a:rPr lang="en-US" sz="3200" dirty="0"/>
              <a:t>, entire or divided.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descr="Leaves of Peronema canescens Jack.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 name="Picture 2" descr="Leaves-of-Peronema-canescens-Jack.png"/>
          <p:cNvPicPr>
            <a:picLocks noChangeAspect="1"/>
          </p:cNvPicPr>
          <p:nvPr/>
        </p:nvPicPr>
        <p:blipFill>
          <a:blip r:embed="rId2" cstate="print"/>
          <a:stretch>
            <a:fillRect/>
          </a:stretch>
        </p:blipFill>
        <p:spPr>
          <a:xfrm>
            <a:off x="228600" y="685800"/>
            <a:ext cx="4471147" cy="3040380"/>
          </a:xfrm>
          <a:prstGeom prst="rect">
            <a:avLst/>
          </a:prstGeom>
        </p:spPr>
      </p:pic>
      <p:sp>
        <p:nvSpPr>
          <p:cNvPr id="29700" name="AutoShape 4" descr="Stachytarpheta jamaicensis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202F4C23-608F-CB80-2FE5-F73882DF58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9747" y="3429000"/>
            <a:ext cx="4365376" cy="3276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124200"/>
            <a:ext cx="8229600" cy="1069848"/>
          </a:xfrm>
        </p:spPr>
        <p:txBody>
          <a:bodyPr>
            <a:normAutofit/>
          </a:bodyPr>
          <a:lstStyle/>
          <a:p>
            <a:pPr algn="ctr"/>
            <a:r>
              <a:rPr lang="en-US" sz="4400" dirty="0"/>
              <a:t>REPRODUCTIVE CHARACTERS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INFLORESCENCE</a:t>
            </a:r>
          </a:p>
        </p:txBody>
      </p:sp>
      <p:sp>
        <p:nvSpPr>
          <p:cNvPr id="3" name="Content Placeholder 2"/>
          <p:cNvSpPr>
            <a:spLocks noGrp="1"/>
          </p:cNvSpPr>
          <p:nvPr>
            <p:ph idx="1"/>
          </p:nvPr>
        </p:nvSpPr>
        <p:spPr/>
        <p:txBody>
          <a:bodyPr>
            <a:normAutofit/>
          </a:bodyPr>
          <a:lstStyle/>
          <a:p>
            <a:r>
              <a:rPr lang="en-US" sz="3200" dirty="0" err="1"/>
              <a:t>Cyme</a:t>
            </a:r>
            <a:r>
              <a:rPr lang="en-US" sz="3200" dirty="0"/>
              <a:t> or </a:t>
            </a:r>
            <a:r>
              <a:rPr lang="en-US" sz="3200" dirty="0" err="1"/>
              <a:t>racemose</a:t>
            </a:r>
            <a:r>
              <a:rPr lang="en-US" sz="3200" dirty="0"/>
              <a:t> spikes often with an </a:t>
            </a:r>
            <a:r>
              <a:rPr lang="en-US" sz="3200" dirty="0" err="1"/>
              <a:t>involucre</a:t>
            </a:r>
            <a:r>
              <a:rPr lang="en-US" sz="3200" dirty="0"/>
              <a:t> of </a:t>
            </a:r>
            <a:r>
              <a:rPr lang="en-US" sz="3200" dirty="0" err="1"/>
              <a:t>coloured</a:t>
            </a:r>
            <a:r>
              <a:rPr lang="en-US" sz="3200" dirty="0"/>
              <a:t> bracts, often compound or </a:t>
            </a:r>
            <a:r>
              <a:rPr lang="en-US" sz="3200" dirty="0" err="1"/>
              <a:t>paniculate</a:t>
            </a:r>
            <a:r>
              <a:rPr lang="en-US" sz="3200" dirty="0"/>
              <a:t>; </a:t>
            </a:r>
            <a:r>
              <a:rPr lang="en-US" sz="3200" dirty="0" err="1"/>
              <a:t>cymose</a:t>
            </a:r>
            <a:r>
              <a:rPr lang="en-US" sz="3200" dirty="0"/>
              <a:t> is usually </a:t>
            </a:r>
            <a:r>
              <a:rPr lang="en-US" sz="3200" dirty="0" err="1"/>
              <a:t>dichasial</a:t>
            </a:r>
            <a:r>
              <a:rPr lang="en-US" sz="3200" dirty="0"/>
              <a:t> (</a:t>
            </a:r>
            <a:r>
              <a:rPr lang="en-US" sz="3200" i="1" dirty="0" err="1"/>
              <a:t>Clerodendron</a:t>
            </a:r>
            <a:r>
              <a:rPr lang="en-US" sz="3200" dirty="0"/>
              <a:t>).</a:t>
            </a:r>
          </a:p>
          <a:p>
            <a:endParaRPr lang="en-US" sz="3200" dirty="0"/>
          </a:p>
          <a:p>
            <a:endParaRPr lang="en-US" sz="3200" dirty="0"/>
          </a:p>
          <a:p>
            <a:endParaRPr lang="en-US"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644074-BE76-B4EE-B9F4-245FBE4BEE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568517"/>
            <a:ext cx="4112724" cy="2952725"/>
          </a:xfrm>
          <a:prstGeom prst="rect">
            <a:avLst/>
          </a:prstGeom>
        </p:spPr>
      </p:pic>
      <p:pic>
        <p:nvPicPr>
          <p:cNvPr id="5" name="Picture 4">
            <a:extLst>
              <a:ext uri="{FF2B5EF4-FFF2-40B4-BE49-F238E27FC236}">
                <a16:creationId xmlns:a16="http://schemas.microsoft.com/office/drawing/2014/main" id="{6859E21C-A4E1-6AE3-477C-147D8EECC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529262"/>
            <a:ext cx="4112724" cy="2952725"/>
          </a:xfrm>
          <a:prstGeom prst="rect">
            <a:avLst/>
          </a:prstGeom>
        </p:spPr>
      </p:pic>
      <p:pic>
        <p:nvPicPr>
          <p:cNvPr id="7" name="Picture 6">
            <a:extLst>
              <a:ext uri="{FF2B5EF4-FFF2-40B4-BE49-F238E27FC236}">
                <a16:creationId xmlns:a16="http://schemas.microsoft.com/office/drawing/2014/main" id="{8C654BBC-DDA8-BA0E-6FD7-7A3CCCBF20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1324" y="2057400"/>
            <a:ext cx="4840977" cy="321943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descr="Stachytarpheta jamaicensis (L.) Vahl | Speci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7892" name="AutoShape 4" descr="Nectar plants - Stachytarpheta jamaicensis - Butterflies of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 name="Picture 2">
            <a:extLst>
              <a:ext uri="{FF2B5EF4-FFF2-40B4-BE49-F238E27FC236}">
                <a16:creationId xmlns:a16="http://schemas.microsoft.com/office/drawing/2014/main" id="{A9054411-B5D7-CB25-A28B-FB84D5CCA2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75" y="2010019"/>
            <a:ext cx="4216400" cy="2837962"/>
          </a:xfrm>
          <a:prstGeom prst="rect">
            <a:avLst/>
          </a:prstGeom>
        </p:spPr>
      </p:pic>
      <p:pic>
        <p:nvPicPr>
          <p:cNvPr id="6" name="Picture 5">
            <a:extLst>
              <a:ext uri="{FF2B5EF4-FFF2-40B4-BE49-F238E27FC236}">
                <a16:creationId xmlns:a16="http://schemas.microsoft.com/office/drawing/2014/main" id="{A509023D-2917-1F5B-F24C-2B1B6B8CFC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977935"/>
            <a:ext cx="3792376" cy="283796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FLOWERS</a:t>
            </a:r>
          </a:p>
        </p:txBody>
      </p:sp>
      <p:sp>
        <p:nvSpPr>
          <p:cNvPr id="3" name="Content Placeholder 2"/>
          <p:cNvSpPr>
            <a:spLocks noGrp="1"/>
          </p:cNvSpPr>
          <p:nvPr>
            <p:ph idx="1"/>
          </p:nvPr>
        </p:nvSpPr>
        <p:spPr/>
        <p:txBody>
          <a:bodyPr/>
          <a:lstStyle/>
          <a:p>
            <a:r>
              <a:rPr lang="en-US" dirty="0" err="1"/>
              <a:t>Zygomorphic</a:t>
            </a:r>
            <a:r>
              <a:rPr lang="en-US" dirty="0"/>
              <a:t>, hermaphrodite, rarely unisexual by abortion (</a:t>
            </a:r>
            <a:r>
              <a:rPr lang="en-US" i="1" dirty="0" err="1"/>
              <a:t>Aegiphila</a:t>
            </a:r>
            <a:r>
              <a:rPr lang="en-US" dirty="0"/>
              <a:t>), </a:t>
            </a:r>
            <a:r>
              <a:rPr lang="en-US" dirty="0" err="1"/>
              <a:t>hypogynous</a:t>
            </a:r>
            <a:r>
              <a:rPr lang="en-US" dirty="0"/>
              <a:t>, </a:t>
            </a:r>
            <a:r>
              <a:rPr lang="en-US" dirty="0" err="1"/>
              <a:t>pentamerous</a:t>
            </a:r>
            <a:r>
              <a:rPr lang="en-US" dirty="0"/>
              <a:t> or tetramerous (</a:t>
            </a:r>
            <a:r>
              <a:rPr lang="en-US" i="1" dirty="0" err="1"/>
              <a:t>Physopsis</a:t>
            </a:r>
            <a:r>
              <a:rPr lang="en-US" dirty="0"/>
              <a:t>), rarely </a:t>
            </a:r>
            <a:r>
              <a:rPr lang="en-US" dirty="0" err="1"/>
              <a:t>actinomorphic</a:t>
            </a:r>
            <a:r>
              <a:rPr lang="en-US" dirty="0"/>
              <a:t> (</a:t>
            </a:r>
            <a:r>
              <a:rPr lang="en-US" i="1" dirty="0" err="1"/>
              <a:t>Physopsis</a:t>
            </a:r>
            <a:r>
              <a:rPr lang="en-US" dirty="0"/>
              <a:t>) complete.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descr="Aegiphila - Wikispeci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 name="Picture 2" descr="Aegiphila.jpg"/>
          <p:cNvPicPr>
            <a:picLocks noChangeAspect="1"/>
          </p:cNvPicPr>
          <p:nvPr/>
        </p:nvPicPr>
        <p:blipFill>
          <a:blip r:embed="rId2" cstate="print"/>
          <a:stretch>
            <a:fillRect/>
          </a:stretch>
        </p:blipFill>
        <p:spPr>
          <a:xfrm>
            <a:off x="228599" y="838200"/>
            <a:ext cx="4626429" cy="2590800"/>
          </a:xfrm>
          <a:prstGeom prst="rect">
            <a:avLst/>
          </a:prstGeom>
        </p:spPr>
      </p:pic>
      <p:sp>
        <p:nvSpPr>
          <p:cNvPr id="38916" name="AutoShape 4" descr="Physopsis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0563B189-FFF2-6DD1-0B22-CF508A70FC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3892" y="3429000"/>
            <a:ext cx="4415520" cy="319573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CALYX</a:t>
            </a:r>
          </a:p>
        </p:txBody>
      </p:sp>
      <p:sp>
        <p:nvSpPr>
          <p:cNvPr id="3" name="Content Placeholder 2"/>
          <p:cNvSpPr>
            <a:spLocks noGrp="1"/>
          </p:cNvSpPr>
          <p:nvPr>
            <p:ph idx="1"/>
          </p:nvPr>
        </p:nvSpPr>
        <p:spPr/>
        <p:txBody>
          <a:bodyPr>
            <a:normAutofit/>
          </a:bodyPr>
          <a:lstStyle/>
          <a:p>
            <a:r>
              <a:rPr lang="en-US" sz="3200" dirty="0"/>
              <a:t>Sepals 5 lobed, </a:t>
            </a:r>
            <a:r>
              <a:rPr lang="en-US" sz="3200" dirty="0" err="1"/>
              <a:t>gamosepalous</a:t>
            </a:r>
            <a:r>
              <a:rPr lang="en-US" sz="3200" dirty="0"/>
              <a:t>, persistent, bell shaped or tubular, rarely 4 to 8 </a:t>
            </a:r>
            <a:r>
              <a:rPr lang="en-US" sz="3200" dirty="0" err="1"/>
              <a:t>valvate</a:t>
            </a:r>
            <a:r>
              <a:rPr lang="en-US" sz="3200" dirty="0"/>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COROLLA</a:t>
            </a:r>
          </a:p>
        </p:txBody>
      </p:sp>
      <p:sp>
        <p:nvSpPr>
          <p:cNvPr id="3" name="Content Placeholder 2"/>
          <p:cNvSpPr>
            <a:spLocks noGrp="1"/>
          </p:cNvSpPr>
          <p:nvPr>
            <p:ph idx="1"/>
          </p:nvPr>
        </p:nvSpPr>
        <p:spPr/>
        <p:txBody>
          <a:bodyPr>
            <a:normAutofit/>
          </a:bodyPr>
          <a:lstStyle/>
          <a:p>
            <a:r>
              <a:rPr lang="en-US" sz="3200" dirty="0"/>
              <a:t>Petals 5 or 4 lobed, </a:t>
            </a:r>
            <a:r>
              <a:rPr lang="en-US" sz="3200" dirty="0" err="1"/>
              <a:t>gamopetalous</a:t>
            </a:r>
            <a:r>
              <a:rPr lang="en-US" sz="3200" dirty="0"/>
              <a:t> petals unequal, tubular or cylindrical, bi-lipped, imbricate.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D1BF1B-05A9-C910-B1BF-6B7DE9367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2624" y="1300162"/>
            <a:ext cx="5432127" cy="441483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ANDROECIUM</a:t>
            </a:r>
          </a:p>
        </p:txBody>
      </p:sp>
      <p:sp>
        <p:nvSpPr>
          <p:cNvPr id="3" name="Content Placeholder 2"/>
          <p:cNvSpPr>
            <a:spLocks noGrp="1"/>
          </p:cNvSpPr>
          <p:nvPr>
            <p:ph idx="1"/>
          </p:nvPr>
        </p:nvSpPr>
        <p:spPr/>
        <p:txBody>
          <a:bodyPr>
            <a:normAutofit/>
          </a:bodyPr>
          <a:lstStyle/>
          <a:p>
            <a:r>
              <a:rPr lang="en-US" sz="3200" dirty="0"/>
              <a:t>Stamens 4, </a:t>
            </a:r>
            <a:r>
              <a:rPr lang="en-US" sz="3200" dirty="0" err="1"/>
              <a:t>didynamous</a:t>
            </a:r>
            <a:r>
              <a:rPr lang="en-US" sz="3200" dirty="0"/>
              <a:t>, fifth stamen may be </a:t>
            </a:r>
            <a:r>
              <a:rPr lang="en-US" sz="3200" dirty="0" err="1"/>
              <a:t>staminode</a:t>
            </a:r>
            <a:r>
              <a:rPr lang="en-US" sz="3200" dirty="0"/>
              <a:t> or absent rarely 5 present (</a:t>
            </a:r>
            <a:r>
              <a:rPr lang="en-US" sz="3200" dirty="0" err="1"/>
              <a:t>Tectona</a:t>
            </a:r>
            <a:r>
              <a:rPr lang="en-US" sz="3200" dirty="0"/>
              <a:t>), epipetalous, </a:t>
            </a:r>
            <a:r>
              <a:rPr lang="en-US" sz="3200" dirty="0" err="1"/>
              <a:t>bithecous</a:t>
            </a:r>
            <a:r>
              <a:rPr lang="en-US" sz="3200" dirty="0"/>
              <a:t>, filaments free, </a:t>
            </a:r>
            <a:r>
              <a:rPr lang="en-US" sz="3200" dirty="0" err="1"/>
              <a:t>dorsifixed</a:t>
            </a:r>
            <a:r>
              <a:rPr lang="en-US" sz="3200" dirty="0"/>
              <a:t>, </a:t>
            </a:r>
            <a:r>
              <a:rPr lang="en-US" sz="3200" dirty="0" err="1"/>
              <a:t>introrse</a:t>
            </a:r>
            <a:r>
              <a:rPr lang="en-US" sz="3200" dirty="0"/>
              <a:t>, dehiscence longitudinal.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descr="File:Teak (Tectona grandis) flowers in Anantgiri, AP W2 IMG 8807.jpg -  Wikimedia Comm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F0F0A3DB-7BD9-5555-8EED-48B66EB817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208" y="1306353"/>
            <a:ext cx="7555583" cy="424529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GYNOECIUM</a:t>
            </a:r>
          </a:p>
        </p:txBody>
      </p:sp>
      <p:sp>
        <p:nvSpPr>
          <p:cNvPr id="3" name="Content Placeholder 2"/>
          <p:cNvSpPr>
            <a:spLocks noGrp="1"/>
          </p:cNvSpPr>
          <p:nvPr>
            <p:ph idx="1"/>
          </p:nvPr>
        </p:nvSpPr>
        <p:spPr/>
        <p:txBody>
          <a:bodyPr>
            <a:normAutofit/>
          </a:bodyPr>
          <a:lstStyle/>
          <a:p>
            <a:r>
              <a:rPr lang="en-US" sz="3200" dirty="0" err="1"/>
              <a:t>Bicarpellary</a:t>
            </a:r>
            <a:r>
              <a:rPr lang="en-US" sz="3200" dirty="0"/>
              <a:t>, </a:t>
            </a:r>
            <a:r>
              <a:rPr lang="en-US" sz="3200" dirty="0" err="1"/>
              <a:t>syncarpous</a:t>
            </a:r>
            <a:r>
              <a:rPr lang="en-US" sz="3200" dirty="0"/>
              <a:t>, rarely </a:t>
            </a:r>
            <a:r>
              <a:rPr lang="en-US" sz="3200" dirty="0" err="1"/>
              <a:t>carpels</a:t>
            </a:r>
            <a:r>
              <a:rPr lang="en-US" sz="3200" dirty="0"/>
              <a:t> 4 (</a:t>
            </a:r>
            <a:r>
              <a:rPr lang="en-US" sz="3200" i="1" dirty="0" err="1"/>
              <a:t>Duranta</a:t>
            </a:r>
            <a:r>
              <a:rPr lang="en-US" sz="3200" dirty="0"/>
              <a:t>) or 5 (</a:t>
            </a:r>
            <a:r>
              <a:rPr lang="en-US" sz="3200" i="1" dirty="0" err="1"/>
              <a:t>Geunsia</a:t>
            </a:r>
            <a:r>
              <a:rPr lang="en-US" sz="3200" dirty="0"/>
              <a:t>) superior in early stage </a:t>
            </a:r>
            <a:r>
              <a:rPr lang="en-US" sz="3200" dirty="0" err="1"/>
              <a:t>bilocular</a:t>
            </a:r>
            <a:r>
              <a:rPr lang="en-US" sz="3200" dirty="0"/>
              <a:t> but soon divided into 4 or many </a:t>
            </a:r>
            <a:r>
              <a:rPr lang="en-US" sz="3200" dirty="0" err="1"/>
              <a:t>loculed</a:t>
            </a:r>
            <a:r>
              <a:rPr lang="en-US" sz="3200" dirty="0"/>
              <a:t> by false septa, </a:t>
            </a:r>
            <a:r>
              <a:rPr lang="en-US" sz="3200" dirty="0" err="1"/>
              <a:t>axile</a:t>
            </a:r>
            <a:r>
              <a:rPr lang="en-US" sz="3200" dirty="0"/>
              <a:t> </a:t>
            </a:r>
            <a:r>
              <a:rPr lang="en-US" sz="3200" dirty="0" err="1"/>
              <a:t>placentation</a:t>
            </a:r>
            <a:r>
              <a:rPr lang="en-US" sz="3200" dirty="0"/>
              <a:t> or free central in </a:t>
            </a:r>
            <a:r>
              <a:rPr lang="en-US" sz="3200" i="1" dirty="0" err="1"/>
              <a:t>Avicennia</a:t>
            </a:r>
            <a:r>
              <a:rPr lang="en-US" sz="3200" dirty="0"/>
              <a:t>; style terminal, stigma entire or </a:t>
            </a:r>
            <a:r>
              <a:rPr lang="en-US" sz="3200" dirty="0" err="1"/>
              <a:t>bilobed</a:t>
            </a:r>
            <a:r>
              <a:rPr lang="en-US" sz="3200"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5719"/>
          </a:xfrm>
        </p:spPr>
        <p:txBody>
          <a:bodyPr>
            <a:normAutofit fontScale="90000"/>
          </a:bodyPr>
          <a:lstStyle/>
          <a:p>
            <a:endParaRPr lang="en-US" dirty="0"/>
          </a:p>
        </p:txBody>
      </p:sp>
      <p:sp>
        <p:nvSpPr>
          <p:cNvPr id="3" name="Content Placeholder 2"/>
          <p:cNvSpPr>
            <a:spLocks noGrp="1"/>
          </p:cNvSpPr>
          <p:nvPr>
            <p:ph idx="1"/>
          </p:nvPr>
        </p:nvSpPr>
        <p:spPr>
          <a:xfrm>
            <a:off x="441158" y="370332"/>
            <a:ext cx="8229600" cy="6117336"/>
          </a:xfrm>
        </p:spPr>
        <p:txBody>
          <a:bodyPr>
            <a:noAutofit/>
          </a:bodyPr>
          <a:lstStyle/>
          <a:p>
            <a:pPr algn="ctr" fontAlgn="base"/>
            <a:r>
              <a:rPr lang="en-US" sz="3200" b="1" dirty="0"/>
              <a:t>Fruit:</a:t>
            </a:r>
            <a:endParaRPr lang="en-US" sz="3200" dirty="0"/>
          </a:p>
          <a:p>
            <a:pPr fontAlgn="base"/>
            <a:r>
              <a:rPr lang="en-US" sz="3200" dirty="0"/>
              <a:t>Drupe rarely </a:t>
            </a:r>
            <a:r>
              <a:rPr lang="en-US" sz="3200" dirty="0" err="1"/>
              <a:t>schizocarpic</a:t>
            </a:r>
            <a:r>
              <a:rPr lang="en-US" sz="3200" dirty="0"/>
              <a:t> capsule enclosed by persistent calyx (</a:t>
            </a:r>
            <a:r>
              <a:rPr lang="en-US" sz="3200" i="1" dirty="0" err="1"/>
              <a:t>Glandularis</a:t>
            </a:r>
            <a:r>
              <a:rPr lang="en-US" sz="3200" dirty="0"/>
              <a:t> spp.).</a:t>
            </a:r>
          </a:p>
          <a:p>
            <a:pPr fontAlgn="base"/>
            <a:endParaRPr lang="en-US" sz="3200" dirty="0"/>
          </a:p>
          <a:p>
            <a:pPr fontAlgn="base">
              <a:buNone/>
            </a:pPr>
            <a:endParaRPr lang="en-US" sz="3200" dirty="0"/>
          </a:p>
          <a:p>
            <a:pPr algn="ctr" fontAlgn="base"/>
            <a:r>
              <a:rPr lang="en-US" sz="3200" b="1" dirty="0"/>
              <a:t>Seed:</a:t>
            </a:r>
            <a:endParaRPr lang="en-US" sz="3200" dirty="0"/>
          </a:p>
          <a:p>
            <a:pPr fontAlgn="base"/>
            <a:r>
              <a:rPr lang="en-US" sz="3200" dirty="0"/>
              <a:t>Non-endospermic with a straight embryo.</a:t>
            </a:r>
          </a:p>
          <a:p>
            <a:endParaRPr lang="en-US" sz="3200" dirty="0"/>
          </a:p>
          <a:p>
            <a:endParaRPr lang="en-US" sz="3200" dirty="0"/>
          </a:p>
          <a:p>
            <a:pPr algn="ctr" fontAlgn="base"/>
            <a:r>
              <a:rPr lang="en-US" sz="3200" b="1" dirty="0"/>
              <a:t>Pollination:</a:t>
            </a:r>
            <a:endParaRPr lang="en-US" sz="3200" dirty="0"/>
          </a:p>
          <a:p>
            <a:pPr fontAlgn="base"/>
            <a:r>
              <a:rPr lang="en-US" sz="3200" dirty="0" err="1"/>
              <a:t>Entomophilous</a:t>
            </a:r>
            <a:r>
              <a:rPr lang="en-US" sz="3200" dirty="0"/>
              <a:t>.</a:t>
            </a:r>
          </a:p>
          <a:p>
            <a:endParaRPr lang="en-US" sz="3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Verbenaceae - Monaco Nature Encyclo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Verbenaceae - Monaco Nature Encyclo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Verbenaceae - Monaco Nature Encyclo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 name="Picture 2">
            <a:extLst>
              <a:ext uri="{FF2B5EF4-FFF2-40B4-BE49-F238E27FC236}">
                <a16:creationId xmlns:a16="http://schemas.microsoft.com/office/drawing/2014/main" id="{92F7CFA1-DF7F-2208-570D-115E5AA48F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0969" y="1905000"/>
            <a:ext cx="4242062" cy="304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069848"/>
          </a:xfrm>
        </p:spPr>
        <p:txBody>
          <a:bodyPr/>
          <a:lstStyle/>
          <a:p>
            <a:pPr algn="ctr"/>
            <a:r>
              <a:rPr lang="en-US" dirty="0"/>
              <a:t>IMPORTANT GENERA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533400"/>
            <a:ext cx="8229600" cy="76200"/>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583936"/>
          </a:xfrm>
        </p:spPr>
        <p:txBody>
          <a:bodyPr>
            <a:normAutofit/>
          </a:bodyPr>
          <a:lstStyle/>
          <a:p>
            <a:r>
              <a:rPr lang="en-US" sz="3200" dirty="0"/>
              <a:t>Verbena: </a:t>
            </a:r>
            <a:r>
              <a:rPr lang="en-US" sz="3200" i="1" dirty="0"/>
              <a:t>Verbena </a:t>
            </a:r>
            <a:r>
              <a:rPr lang="en-US" sz="3200" i="1" dirty="0" err="1"/>
              <a:t>officinalis</a:t>
            </a:r>
            <a:r>
              <a:rPr lang="en-US" sz="3200" i="1" dirty="0"/>
              <a:t> </a:t>
            </a:r>
            <a:r>
              <a:rPr lang="en-US" sz="3200" dirty="0"/>
              <a:t>– Perennial herb.</a:t>
            </a:r>
          </a:p>
          <a:p>
            <a:endParaRPr lang="en-US" sz="3200" dirty="0"/>
          </a:p>
          <a:p>
            <a:r>
              <a:rPr lang="en-US" sz="3200" dirty="0" err="1"/>
              <a:t>Lippia</a:t>
            </a:r>
            <a:r>
              <a:rPr lang="en-US" sz="3200" dirty="0"/>
              <a:t>: </a:t>
            </a:r>
            <a:r>
              <a:rPr lang="en-US" sz="3200" i="1" dirty="0" err="1"/>
              <a:t>Lippia</a:t>
            </a:r>
            <a:r>
              <a:rPr lang="en-US" sz="3200" i="1" dirty="0"/>
              <a:t> </a:t>
            </a:r>
            <a:r>
              <a:rPr lang="en-US" sz="3200" i="1" dirty="0" err="1"/>
              <a:t>nodiflora</a:t>
            </a:r>
            <a:r>
              <a:rPr lang="en-US" sz="3200" i="1" dirty="0"/>
              <a:t> </a:t>
            </a:r>
            <a:r>
              <a:rPr lang="en-US" sz="3200" dirty="0"/>
              <a:t>– Perennial herb.</a:t>
            </a:r>
          </a:p>
          <a:p>
            <a:endParaRPr lang="en-US" sz="3200" dirty="0"/>
          </a:p>
          <a:p>
            <a:r>
              <a:rPr lang="en-US" sz="3200" dirty="0" err="1"/>
              <a:t>Duranta</a:t>
            </a:r>
            <a:r>
              <a:rPr lang="en-US" sz="3200" dirty="0"/>
              <a:t>: </a:t>
            </a:r>
            <a:r>
              <a:rPr lang="en-US" sz="3200" i="1" dirty="0" err="1"/>
              <a:t>Duranta</a:t>
            </a:r>
            <a:r>
              <a:rPr lang="en-US" sz="3200" i="1" dirty="0"/>
              <a:t> </a:t>
            </a:r>
            <a:r>
              <a:rPr lang="en-US" sz="3200" i="1" dirty="0" err="1"/>
              <a:t>plumieri</a:t>
            </a:r>
            <a:r>
              <a:rPr lang="en-US" sz="3200" i="1" dirty="0"/>
              <a:t> </a:t>
            </a:r>
            <a:r>
              <a:rPr lang="en-US" sz="3200" dirty="0"/>
              <a:t>–Common hedge plant.</a:t>
            </a:r>
          </a:p>
          <a:p>
            <a:endParaRPr lang="en-US" sz="3200" dirty="0"/>
          </a:p>
          <a:p>
            <a:r>
              <a:rPr lang="en-US" sz="3200" dirty="0" err="1"/>
              <a:t>Clerodendron</a:t>
            </a:r>
            <a:r>
              <a:rPr lang="en-US" sz="3200" dirty="0"/>
              <a:t>: </a:t>
            </a:r>
            <a:r>
              <a:rPr lang="en-US" sz="3200" i="1" dirty="0" err="1"/>
              <a:t>Clerodendron</a:t>
            </a:r>
            <a:r>
              <a:rPr lang="en-US" sz="3200" i="1" dirty="0"/>
              <a:t> </a:t>
            </a:r>
            <a:r>
              <a:rPr lang="en-US" sz="3200" i="1" dirty="0" err="1"/>
              <a:t>inerme</a:t>
            </a:r>
            <a:r>
              <a:rPr lang="en-US" sz="3200" i="1" dirty="0"/>
              <a:t> </a:t>
            </a:r>
            <a:r>
              <a:rPr lang="en-US" sz="3200" dirty="0"/>
              <a:t>– A seashore plant </a:t>
            </a:r>
          </a:p>
          <a:p>
            <a:endParaRPr lang="en-US" sz="3200" dirty="0"/>
          </a:p>
          <a:p>
            <a:endParaRPr lang="en-US" sz="3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736336"/>
          </a:xfrm>
        </p:spPr>
        <p:txBody>
          <a:bodyPr>
            <a:normAutofit/>
          </a:bodyPr>
          <a:lstStyle/>
          <a:p>
            <a:r>
              <a:rPr lang="en-US" sz="3200" dirty="0" err="1"/>
              <a:t>Callicarpa</a:t>
            </a:r>
            <a:r>
              <a:rPr lang="en-US" sz="3200" dirty="0"/>
              <a:t>: </a:t>
            </a:r>
            <a:r>
              <a:rPr lang="en-US" sz="3200" i="1" dirty="0" err="1"/>
              <a:t>Callicarpa</a:t>
            </a:r>
            <a:r>
              <a:rPr lang="en-US" sz="3200" i="1" dirty="0"/>
              <a:t> </a:t>
            </a:r>
            <a:r>
              <a:rPr lang="en-US" sz="3200" i="1" dirty="0" err="1"/>
              <a:t>macrophylla</a:t>
            </a:r>
            <a:endParaRPr lang="en-US" sz="3200" i="1" dirty="0"/>
          </a:p>
          <a:p>
            <a:r>
              <a:rPr lang="en-US" sz="3200" dirty="0"/>
              <a:t> </a:t>
            </a:r>
          </a:p>
          <a:p>
            <a:r>
              <a:rPr lang="en-US" sz="3200" dirty="0" err="1"/>
              <a:t>Avicennia</a:t>
            </a:r>
            <a:r>
              <a:rPr lang="en-US" sz="3200" dirty="0"/>
              <a:t>: </a:t>
            </a:r>
            <a:r>
              <a:rPr lang="en-US" sz="3200" i="1" dirty="0" err="1"/>
              <a:t>Avicennia</a:t>
            </a:r>
            <a:r>
              <a:rPr lang="en-US" sz="3200" i="1" dirty="0"/>
              <a:t> </a:t>
            </a:r>
            <a:r>
              <a:rPr lang="en-US" sz="3200" i="1" dirty="0" err="1"/>
              <a:t>officinalis</a:t>
            </a:r>
            <a:r>
              <a:rPr lang="en-US" sz="3200" i="1" dirty="0"/>
              <a:t> </a:t>
            </a:r>
            <a:r>
              <a:rPr lang="en-US" sz="3200" dirty="0"/>
              <a:t>– mangrove shrub</a:t>
            </a:r>
          </a:p>
          <a:p>
            <a:endParaRPr lang="en-US" sz="3200" dirty="0"/>
          </a:p>
          <a:p>
            <a:r>
              <a:rPr lang="en-US" sz="3200" dirty="0" err="1"/>
              <a:t>Tectona</a:t>
            </a:r>
            <a:r>
              <a:rPr lang="en-US" sz="3200" dirty="0"/>
              <a:t>: </a:t>
            </a:r>
            <a:r>
              <a:rPr lang="en-US" sz="3200" i="1" dirty="0" err="1"/>
              <a:t>Tectona</a:t>
            </a:r>
            <a:r>
              <a:rPr lang="en-US" sz="3200" i="1" dirty="0"/>
              <a:t> </a:t>
            </a:r>
            <a:r>
              <a:rPr lang="en-US" sz="3200" i="1" dirty="0" err="1"/>
              <a:t>grandis</a:t>
            </a:r>
            <a:r>
              <a:rPr lang="en-US" sz="3200" i="1" dirty="0"/>
              <a:t> </a:t>
            </a:r>
            <a:r>
              <a:rPr lang="en-US" sz="3200" dirty="0"/>
              <a:t>– Deciduous tree</a:t>
            </a:r>
          </a:p>
          <a:p>
            <a:pPr>
              <a:buNone/>
            </a:pPr>
            <a:endParaRPr lang="en-US" sz="3200" dirty="0"/>
          </a:p>
          <a:p>
            <a:r>
              <a:rPr lang="en-US" sz="3200" dirty="0" err="1"/>
              <a:t>Premna</a:t>
            </a:r>
            <a:r>
              <a:rPr lang="en-US" sz="3200" dirty="0"/>
              <a:t>: </a:t>
            </a:r>
            <a:r>
              <a:rPr lang="en-US" sz="3200" i="1" dirty="0" err="1"/>
              <a:t>Premna</a:t>
            </a:r>
            <a:r>
              <a:rPr lang="en-US" sz="3200" i="1" dirty="0"/>
              <a:t> </a:t>
            </a:r>
            <a:r>
              <a:rPr lang="en-US" sz="3200" i="1" dirty="0" err="1"/>
              <a:t>cariacea</a:t>
            </a:r>
            <a:r>
              <a:rPr lang="en-US" sz="3200" i="1" dirty="0"/>
              <a:t> </a:t>
            </a:r>
            <a:r>
              <a:rPr lang="en-US" sz="3200" dirty="0"/>
              <a:t>– Strong smelling climber – </a:t>
            </a:r>
            <a:r>
              <a:rPr lang="en-US" sz="3200" dirty="0" err="1"/>
              <a:t>yeild</a:t>
            </a:r>
            <a:r>
              <a:rPr lang="en-US" sz="3200" dirty="0"/>
              <a:t> fuel and produce fire by friction (Himalayas)</a:t>
            </a:r>
          </a:p>
          <a:p>
            <a:endParaRPr lang="en-US" sz="3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660136"/>
          </a:xfrm>
        </p:spPr>
        <p:txBody>
          <a:bodyPr>
            <a:normAutofit/>
          </a:bodyPr>
          <a:lstStyle/>
          <a:p>
            <a:r>
              <a:rPr lang="en-US" sz="3200" dirty="0" err="1"/>
              <a:t>Phryma</a:t>
            </a:r>
            <a:r>
              <a:rPr lang="en-US" sz="3200" dirty="0"/>
              <a:t>: </a:t>
            </a:r>
            <a:r>
              <a:rPr lang="en-US" sz="3200" i="1" dirty="0" err="1"/>
              <a:t>Phryma</a:t>
            </a:r>
            <a:r>
              <a:rPr lang="en-US" sz="3200" i="1" dirty="0"/>
              <a:t> </a:t>
            </a:r>
            <a:r>
              <a:rPr lang="en-US" sz="3200" i="1" dirty="0" err="1"/>
              <a:t>leptostachya</a:t>
            </a:r>
            <a:endParaRPr lang="en-US" sz="3200" i="1" dirty="0"/>
          </a:p>
          <a:p>
            <a:r>
              <a:rPr lang="en-US" sz="3200" i="1" dirty="0"/>
              <a:t> </a:t>
            </a:r>
          </a:p>
          <a:p>
            <a:r>
              <a:rPr lang="en-US" sz="3200" dirty="0" err="1"/>
              <a:t>Holmskioldia</a:t>
            </a:r>
            <a:r>
              <a:rPr lang="en-US" sz="3200" dirty="0"/>
              <a:t>: </a:t>
            </a:r>
            <a:r>
              <a:rPr lang="en-US" sz="3200" i="1" dirty="0" err="1"/>
              <a:t>Holmskioldia</a:t>
            </a:r>
            <a:r>
              <a:rPr lang="en-US" sz="3200" i="1" dirty="0"/>
              <a:t> </a:t>
            </a:r>
            <a:r>
              <a:rPr lang="en-US" sz="3200" i="1" dirty="0" err="1"/>
              <a:t>sanguinea</a:t>
            </a:r>
            <a:endParaRPr lang="en-US" sz="3200" i="1" dirty="0"/>
          </a:p>
          <a:p>
            <a:endParaRPr lang="en-US" sz="3200" i="1" dirty="0"/>
          </a:p>
          <a:p>
            <a:r>
              <a:rPr lang="en-US" sz="3200" dirty="0" err="1"/>
              <a:t>Caryopteris</a:t>
            </a:r>
            <a:r>
              <a:rPr lang="en-US" sz="3200" dirty="0"/>
              <a:t>: </a:t>
            </a:r>
            <a:r>
              <a:rPr lang="en-US" sz="3200" i="1" dirty="0" err="1"/>
              <a:t>Caryopteris</a:t>
            </a:r>
            <a:r>
              <a:rPr lang="en-US" sz="3200" i="1" dirty="0"/>
              <a:t> </a:t>
            </a:r>
            <a:r>
              <a:rPr lang="en-US" sz="3200" i="1" dirty="0" err="1"/>
              <a:t>wallchiana</a:t>
            </a:r>
            <a:endParaRPr lang="en-US" sz="3200" i="1" dirty="0"/>
          </a:p>
          <a:p>
            <a:endParaRPr lang="en-US" sz="3200" dirty="0"/>
          </a:p>
          <a:p>
            <a:r>
              <a:rPr lang="en-US" sz="3200" dirty="0"/>
              <a:t>Lantana: </a:t>
            </a:r>
            <a:r>
              <a:rPr lang="en-US" sz="3200" i="1" dirty="0"/>
              <a:t>Lantana </a:t>
            </a:r>
            <a:r>
              <a:rPr lang="en-US" sz="3200" i="1" dirty="0" err="1"/>
              <a:t>camara</a:t>
            </a:r>
            <a:r>
              <a:rPr lang="en-US" sz="3200" i="1" dirty="0"/>
              <a:t> </a:t>
            </a:r>
            <a:r>
              <a:rPr lang="en-US" sz="3200" dirty="0"/>
              <a:t>– Invasive alien species.</a:t>
            </a:r>
          </a:p>
          <a:p>
            <a:r>
              <a:rPr lang="en-US" sz="3200" i="1" dirty="0"/>
              <a:t> </a:t>
            </a:r>
          </a:p>
          <a:p>
            <a:r>
              <a:rPr lang="en-US" sz="3200" dirty="0" err="1"/>
              <a:t>Vitex</a:t>
            </a:r>
            <a:r>
              <a:rPr lang="en-US" sz="3200" dirty="0"/>
              <a:t>: </a:t>
            </a:r>
            <a:r>
              <a:rPr lang="en-US" sz="3200" i="1" dirty="0" err="1"/>
              <a:t>Vitex</a:t>
            </a:r>
            <a:r>
              <a:rPr lang="en-US" sz="3200" i="1" dirty="0"/>
              <a:t> </a:t>
            </a:r>
            <a:r>
              <a:rPr lang="en-US" sz="3200" i="1" dirty="0" err="1"/>
              <a:t>negundo</a:t>
            </a:r>
            <a:r>
              <a:rPr lang="en-US" sz="3200" i="1" dirty="0"/>
              <a:t> </a:t>
            </a:r>
          </a:p>
          <a:p>
            <a:endParaRPr lang="en-US" sz="3200" i="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Verbena officinalis var. grandiflora (Vervain) - BBC Gardeners' World  Magaz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 name="Picture 2">
            <a:extLst>
              <a:ext uri="{FF2B5EF4-FFF2-40B4-BE49-F238E27FC236}">
                <a16:creationId xmlns:a16="http://schemas.microsoft.com/office/drawing/2014/main" id="{5A0595C3-8EE4-0F88-18D9-F296A536EF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95" y="533401"/>
            <a:ext cx="4085778" cy="3057524"/>
          </a:xfrm>
          <a:prstGeom prst="rect">
            <a:avLst/>
          </a:prstGeom>
        </p:spPr>
      </p:pic>
      <p:pic>
        <p:nvPicPr>
          <p:cNvPr id="6" name="Picture 5">
            <a:extLst>
              <a:ext uri="{FF2B5EF4-FFF2-40B4-BE49-F238E27FC236}">
                <a16:creationId xmlns:a16="http://schemas.microsoft.com/office/drawing/2014/main" id="{F399BAB8-63D6-8436-85C5-A24C5DB20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533401"/>
            <a:ext cx="4076700" cy="3057525"/>
          </a:xfrm>
          <a:prstGeom prst="rect">
            <a:avLst/>
          </a:prstGeom>
        </p:spPr>
      </p:pic>
      <p:pic>
        <p:nvPicPr>
          <p:cNvPr id="8" name="Picture 7">
            <a:extLst>
              <a:ext uri="{FF2B5EF4-FFF2-40B4-BE49-F238E27FC236}">
                <a16:creationId xmlns:a16="http://schemas.microsoft.com/office/drawing/2014/main" id="{FBACF6A0-6177-0D19-B772-056DD99685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05" y="3590924"/>
            <a:ext cx="4076700" cy="3057525"/>
          </a:xfrm>
          <a:prstGeom prst="rect">
            <a:avLst/>
          </a:prstGeom>
        </p:spPr>
      </p:pic>
      <p:pic>
        <p:nvPicPr>
          <p:cNvPr id="10" name="Picture 9">
            <a:extLst>
              <a:ext uri="{FF2B5EF4-FFF2-40B4-BE49-F238E27FC236}">
                <a16:creationId xmlns:a16="http://schemas.microsoft.com/office/drawing/2014/main" id="{FC2DB3CC-B173-3301-8CB3-B781C6D766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6800" y="3574882"/>
            <a:ext cx="4076700" cy="305752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descr="Avicennia officinalis L. | Plants of the World Online | Kew Scienc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6326" name="AutoShape 6" descr="Holmskioldia sanguinea - Chinese Ha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6328" name="Picture 8" descr="PlantFiles Pictures: Pseudocaryopteris Species, Bluebeard, Blue Mist Shrub  (Pseudocaryopteris bicolor) by ecrane3"/>
          <p:cNvPicPr>
            <a:picLocks noChangeAspect="1" noChangeArrowheads="1"/>
          </p:cNvPicPr>
          <p:nvPr/>
        </p:nvPicPr>
        <p:blipFill>
          <a:blip r:embed="rId2" cstate="print"/>
          <a:srcRect/>
          <a:stretch>
            <a:fillRect/>
          </a:stretch>
        </p:blipFill>
        <p:spPr bwMode="auto">
          <a:xfrm>
            <a:off x="3657600" y="2875547"/>
            <a:ext cx="5360894" cy="3962400"/>
          </a:xfrm>
          <a:prstGeom prst="rect">
            <a:avLst/>
          </a:prstGeom>
          <a:noFill/>
        </p:spPr>
      </p:pic>
      <p:pic>
        <p:nvPicPr>
          <p:cNvPr id="4" name="Picture 3">
            <a:extLst>
              <a:ext uri="{FF2B5EF4-FFF2-40B4-BE49-F238E27FC236}">
                <a16:creationId xmlns:a16="http://schemas.microsoft.com/office/drawing/2014/main" id="{EBBB5221-A869-5AB0-3301-B01A97656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0" y="533400"/>
            <a:ext cx="3644455" cy="3593432"/>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ECONOMIC IMPORTANCE</a:t>
            </a:r>
          </a:p>
        </p:txBody>
      </p:sp>
      <p:sp>
        <p:nvSpPr>
          <p:cNvPr id="3" name="Content Placeholder 2"/>
          <p:cNvSpPr>
            <a:spLocks noGrp="1"/>
          </p:cNvSpPr>
          <p:nvPr>
            <p:ph idx="1"/>
          </p:nvPr>
        </p:nvSpPr>
        <p:spPr/>
        <p:txBody>
          <a:bodyPr>
            <a:noAutofit/>
          </a:bodyPr>
          <a:lstStyle/>
          <a:p>
            <a:r>
              <a:rPr lang="en-US" sz="3200" b="1" dirty="0"/>
              <a:t>1. Timber:</a:t>
            </a:r>
          </a:p>
          <a:p>
            <a:pPr>
              <a:buNone/>
            </a:pPr>
            <a:r>
              <a:rPr lang="en-US" sz="3200" dirty="0"/>
              <a:t>   The wood of </a:t>
            </a:r>
            <a:r>
              <a:rPr lang="en-US" sz="3200" i="1" dirty="0" err="1"/>
              <a:t>Tectona</a:t>
            </a:r>
            <a:r>
              <a:rPr lang="en-US" sz="3200" i="1" dirty="0"/>
              <a:t> </a:t>
            </a:r>
            <a:r>
              <a:rPr lang="en-US" sz="3200" i="1" dirty="0" err="1"/>
              <a:t>grandis</a:t>
            </a:r>
            <a:r>
              <a:rPr lang="en-US" sz="3200" i="1" dirty="0"/>
              <a:t> </a:t>
            </a:r>
            <a:r>
              <a:rPr lang="en-US" sz="3200" dirty="0"/>
              <a:t>(Teak, H. </a:t>
            </a:r>
            <a:r>
              <a:rPr lang="en-US" sz="3200" dirty="0" err="1"/>
              <a:t>Sagwan</a:t>
            </a:r>
            <a:r>
              <a:rPr lang="en-US" sz="3200" dirty="0"/>
              <a:t>) is extremely hard and lasting. The wood is largely used in manufacturing of ships and good quality furniture. Teak is grown in forests of Burma, Madhya Pradesh and Assam. The wood of </a:t>
            </a:r>
            <a:r>
              <a:rPr lang="en-US" sz="3200" i="1" dirty="0" err="1"/>
              <a:t>Gmelina</a:t>
            </a:r>
            <a:r>
              <a:rPr lang="en-US" sz="3200" i="1" dirty="0"/>
              <a:t> </a:t>
            </a:r>
            <a:r>
              <a:rPr lang="en-US" sz="3200" i="1" dirty="0" err="1"/>
              <a:t>arborea</a:t>
            </a:r>
            <a:r>
              <a:rPr lang="en-US" sz="3200" i="1" dirty="0"/>
              <a:t> </a:t>
            </a:r>
            <a:r>
              <a:rPr lang="en-US" sz="3200" dirty="0"/>
              <a:t>is used in making drums, sitars and other musical instruments.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descr="Gmelina Arborea at Rs /kg | Kamarajar Salai | Madurai | ID: 22236188788"/>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7348" name="Picture 4" descr="Gmelina arborea - Species Page - ISB: Atlas of Florida Plants"/>
          <p:cNvPicPr>
            <a:picLocks noChangeAspect="1" noChangeArrowheads="1"/>
          </p:cNvPicPr>
          <p:nvPr/>
        </p:nvPicPr>
        <p:blipFill>
          <a:blip r:embed="rId2" cstate="print"/>
          <a:srcRect/>
          <a:stretch>
            <a:fillRect/>
          </a:stretch>
        </p:blipFill>
        <p:spPr bwMode="auto">
          <a:xfrm>
            <a:off x="1257300" y="946173"/>
            <a:ext cx="6629400" cy="4965654"/>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6041136"/>
          </a:xfrm>
        </p:spPr>
        <p:txBody>
          <a:bodyPr>
            <a:normAutofit/>
          </a:bodyPr>
          <a:lstStyle/>
          <a:p>
            <a:pPr fontAlgn="base"/>
            <a:r>
              <a:rPr lang="en-US" sz="3200" b="1" dirty="0"/>
              <a:t>2. Medicinal:</a:t>
            </a:r>
            <a:endParaRPr lang="en-US" sz="3200" dirty="0"/>
          </a:p>
          <a:p>
            <a:pPr fontAlgn="base"/>
            <a:r>
              <a:rPr lang="en-US" sz="3200" dirty="0"/>
              <a:t>The roots of </a:t>
            </a:r>
            <a:r>
              <a:rPr lang="en-US" sz="3200" dirty="0" err="1"/>
              <a:t>Clerodendron</a:t>
            </a:r>
            <a:r>
              <a:rPr lang="en-US" sz="3200" dirty="0"/>
              <a:t> are used in asthma and cough. The decoction of leaves of </a:t>
            </a:r>
            <a:r>
              <a:rPr lang="en-US" sz="3200" i="1" dirty="0"/>
              <a:t>Lantana </a:t>
            </a:r>
            <a:r>
              <a:rPr lang="en-US" sz="3200" i="1" dirty="0" err="1"/>
              <a:t>camara</a:t>
            </a:r>
            <a:r>
              <a:rPr lang="en-US" sz="3200" i="1" dirty="0"/>
              <a:t> </a:t>
            </a:r>
            <a:r>
              <a:rPr lang="en-US" sz="3200" dirty="0"/>
              <a:t>is given in tetanus and rheumatism. The leave’s juice of </a:t>
            </a:r>
            <a:r>
              <a:rPr lang="en-US" sz="3200" i="1" dirty="0" err="1"/>
              <a:t>Gmelina</a:t>
            </a:r>
            <a:r>
              <a:rPr lang="en-US" sz="3200" i="1" dirty="0"/>
              <a:t> </a:t>
            </a:r>
            <a:r>
              <a:rPr lang="en-US" sz="3200" i="1" dirty="0" err="1"/>
              <a:t>arborea</a:t>
            </a:r>
            <a:r>
              <a:rPr lang="en-US" sz="3200" dirty="0"/>
              <a:t> is used in </a:t>
            </a:r>
            <a:r>
              <a:rPr lang="en-US" sz="3200" dirty="0" err="1"/>
              <a:t>gonorrhoea</a:t>
            </a:r>
            <a:r>
              <a:rPr lang="en-US" sz="3200" dirty="0"/>
              <a:t>, cough and ulcers.</a:t>
            </a:r>
          </a:p>
          <a:p>
            <a:pPr fontAlgn="base"/>
            <a:r>
              <a:rPr lang="en-US" sz="3200" b="1" dirty="0"/>
              <a:t>3. Oils:</a:t>
            </a:r>
            <a:endParaRPr lang="en-US" sz="3200" dirty="0"/>
          </a:p>
          <a:p>
            <a:pPr fontAlgn="base"/>
            <a:r>
              <a:rPr lang="en-US" sz="3200" i="1" dirty="0" err="1"/>
              <a:t>Lippia</a:t>
            </a:r>
            <a:r>
              <a:rPr lang="en-US" sz="3200" i="1" dirty="0"/>
              <a:t> alba </a:t>
            </a:r>
            <a:r>
              <a:rPr lang="en-US" sz="3200" dirty="0"/>
              <a:t>produces a valuable oil.</a:t>
            </a:r>
          </a:p>
          <a:p>
            <a:endParaRPr lang="en-US" sz="3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6041136"/>
          </a:xfrm>
        </p:spPr>
        <p:txBody>
          <a:bodyPr>
            <a:normAutofit/>
          </a:bodyPr>
          <a:lstStyle/>
          <a:p>
            <a:pPr fontAlgn="base"/>
            <a:r>
              <a:rPr lang="en-US" sz="3200" b="1" dirty="0"/>
              <a:t>4. Tanning: </a:t>
            </a:r>
            <a:endParaRPr lang="en-US" sz="3200" dirty="0"/>
          </a:p>
          <a:p>
            <a:pPr fontAlgn="base"/>
            <a:r>
              <a:rPr lang="en-US" sz="3200" dirty="0"/>
              <a:t>The bark of </a:t>
            </a:r>
            <a:r>
              <a:rPr lang="en-US" sz="3200" i="1" dirty="0" err="1"/>
              <a:t>Avicennia</a:t>
            </a:r>
            <a:r>
              <a:rPr lang="en-US" sz="3200" dirty="0"/>
              <a:t> is used in tanning.</a:t>
            </a:r>
          </a:p>
          <a:p>
            <a:pPr fontAlgn="base"/>
            <a:r>
              <a:rPr lang="en-US" sz="3200" b="1" dirty="0"/>
              <a:t>5. Febrifuge:</a:t>
            </a:r>
            <a:endParaRPr lang="en-US" sz="3200" dirty="0"/>
          </a:p>
          <a:p>
            <a:pPr fontAlgn="base"/>
            <a:r>
              <a:rPr lang="en-US" sz="3200" dirty="0"/>
              <a:t>The leaves of </a:t>
            </a:r>
            <a:r>
              <a:rPr lang="en-US" sz="3200" i="1" dirty="0" err="1"/>
              <a:t>Vitex</a:t>
            </a:r>
            <a:r>
              <a:rPr lang="en-US" sz="3200" i="1" dirty="0"/>
              <a:t> </a:t>
            </a:r>
            <a:r>
              <a:rPr lang="en-US" sz="3200" i="1" dirty="0" err="1"/>
              <a:t>negundo</a:t>
            </a:r>
            <a:r>
              <a:rPr lang="en-US" sz="3200" i="1" dirty="0"/>
              <a:t> </a:t>
            </a:r>
            <a:r>
              <a:rPr lang="en-US" sz="3200" dirty="0"/>
              <a:t>serve as febrifuge. The branches of this plant are kept over stored grains to keep off insects.</a:t>
            </a:r>
          </a:p>
          <a:p>
            <a:pPr fontAlgn="base"/>
            <a:r>
              <a:rPr lang="en-US" sz="3200" b="1" dirty="0"/>
              <a:t>6. Ornamental:</a:t>
            </a:r>
            <a:endParaRPr lang="en-US" sz="3200" dirty="0"/>
          </a:p>
          <a:p>
            <a:pPr fontAlgn="base"/>
            <a:r>
              <a:rPr lang="en-US" sz="3200" i="1" dirty="0"/>
              <a:t>Lantana</a:t>
            </a:r>
            <a:r>
              <a:rPr lang="en-US" sz="3200" dirty="0"/>
              <a:t>, </a:t>
            </a:r>
            <a:r>
              <a:rPr lang="en-US" sz="3200" i="1" dirty="0"/>
              <a:t>Verbena </a:t>
            </a:r>
            <a:r>
              <a:rPr lang="en-US" sz="3200" i="1" dirty="0" err="1"/>
              <a:t>officinalis</a:t>
            </a:r>
            <a:r>
              <a:rPr lang="en-US" sz="3200" dirty="0"/>
              <a:t>, </a:t>
            </a:r>
            <a:r>
              <a:rPr lang="en-US" sz="3200" i="1" dirty="0" err="1"/>
              <a:t>Duranta</a:t>
            </a:r>
            <a:r>
              <a:rPr lang="en-US" sz="3200" dirty="0"/>
              <a:t>, </a:t>
            </a:r>
            <a:r>
              <a:rPr lang="en-US" sz="3200" i="1" dirty="0" err="1"/>
              <a:t>Congea</a:t>
            </a:r>
            <a:r>
              <a:rPr lang="en-US" sz="3200" i="1" dirty="0"/>
              <a:t> </a:t>
            </a:r>
            <a:r>
              <a:rPr lang="en-US" sz="3200" i="1" dirty="0" err="1"/>
              <a:t>tomentosa</a:t>
            </a:r>
            <a:r>
              <a:rPr lang="en-US" sz="3200" dirty="0"/>
              <a:t>, </a:t>
            </a:r>
            <a:r>
              <a:rPr lang="en-US" sz="3200" i="1" dirty="0" err="1"/>
              <a:t>Callicarpa</a:t>
            </a:r>
            <a:r>
              <a:rPr lang="en-US" sz="3200" dirty="0"/>
              <a:t>, </a:t>
            </a:r>
            <a:r>
              <a:rPr lang="en-US" sz="3200" i="1" dirty="0" err="1"/>
              <a:t>Clerodendron</a:t>
            </a:r>
            <a:r>
              <a:rPr lang="en-US" sz="3200" dirty="0"/>
              <a:t>, </a:t>
            </a:r>
            <a:r>
              <a:rPr lang="en-US" sz="3200" i="1" dirty="0" err="1"/>
              <a:t>Petrea</a:t>
            </a:r>
            <a:r>
              <a:rPr lang="en-US" sz="3200" dirty="0"/>
              <a:t> are cultivated in gardens.</a:t>
            </a:r>
          </a:p>
          <a:p>
            <a:endParaRPr lang="en-US" sz="3200"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ongea tomentosa, Wooly Congea, Shower Orchid, Shower of Orchid, Krua On  (in Thai) Stock Photo | Adobe Stock"/>
          <p:cNvPicPr>
            <a:picLocks noChangeAspect="1" noChangeArrowheads="1"/>
          </p:cNvPicPr>
          <p:nvPr/>
        </p:nvPicPr>
        <p:blipFill>
          <a:blip r:embed="rId2" cstate="print"/>
          <a:srcRect/>
          <a:stretch>
            <a:fillRect/>
          </a:stretch>
        </p:blipFill>
        <p:spPr bwMode="auto">
          <a:xfrm>
            <a:off x="0" y="457200"/>
            <a:ext cx="5839915" cy="3886200"/>
          </a:xfrm>
          <a:prstGeom prst="rect">
            <a:avLst/>
          </a:prstGeom>
          <a:noFill/>
        </p:spPr>
      </p:pic>
      <p:sp>
        <p:nvSpPr>
          <p:cNvPr id="61444" name="AutoShape 4" descr="Beautiful Pink Congea Tomentosa Tree In The Garden Stock Photo - Download  Image Now - i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descr="congea.jpg"/>
          <p:cNvPicPr>
            <a:picLocks noChangeAspect="1"/>
          </p:cNvPicPr>
          <p:nvPr/>
        </p:nvPicPr>
        <p:blipFill>
          <a:blip r:embed="rId3" cstate="print"/>
          <a:stretch>
            <a:fillRect/>
          </a:stretch>
        </p:blipFill>
        <p:spPr>
          <a:xfrm>
            <a:off x="4260915" y="3200400"/>
            <a:ext cx="4883085" cy="36576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AFFINITY </a:t>
            </a:r>
          </a:p>
        </p:txBody>
      </p:sp>
      <p:sp>
        <p:nvSpPr>
          <p:cNvPr id="3" name="Content Placeholder 2"/>
          <p:cNvSpPr>
            <a:spLocks noGrp="1"/>
          </p:cNvSpPr>
          <p:nvPr>
            <p:ph idx="1"/>
          </p:nvPr>
        </p:nvSpPr>
        <p:spPr/>
        <p:txBody>
          <a:bodyPr>
            <a:normAutofit/>
          </a:bodyPr>
          <a:lstStyle/>
          <a:p>
            <a:r>
              <a:rPr lang="en-US" sz="3200" dirty="0"/>
              <a:t>The family shows close relationship with </a:t>
            </a:r>
            <a:r>
              <a:rPr lang="en-US" sz="3200" dirty="0" err="1"/>
              <a:t>Lamiaceae</a:t>
            </a:r>
            <a:r>
              <a:rPr lang="en-US" sz="3200" dirty="0"/>
              <a:t> (</a:t>
            </a:r>
            <a:r>
              <a:rPr lang="en-US" sz="3200" dirty="0" err="1"/>
              <a:t>Labiatae</a:t>
            </a:r>
            <a:r>
              <a:rPr lang="en-US" sz="3200" dirty="0"/>
              <a:t>) in the </a:t>
            </a:r>
            <a:r>
              <a:rPr lang="en-US" sz="3200" dirty="0" err="1"/>
              <a:t>bilabiate</a:t>
            </a:r>
            <a:r>
              <a:rPr lang="en-US" sz="3200" dirty="0"/>
              <a:t> corolla, persistent calyx. It also bears some affinity with </a:t>
            </a:r>
            <a:r>
              <a:rPr lang="en-US" sz="3200" dirty="0" err="1"/>
              <a:t>Boraginaceae</a:t>
            </a:r>
            <a:r>
              <a:rPr lang="en-US" sz="3200" dirty="0"/>
              <a:t> in the nature of inflorescence, calyx and fruit. It bears relationship with </a:t>
            </a:r>
            <a:r>
              <a:rPr lang="en-US" sz="3200" dirty="0" err="1"/>
              <a:t>Acanthaceae</a:t>
            </a:r>
            <a:r>
              <a:rPr lang="en-US" sz="3200" dirty="0"/>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228600"/>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6553200"/>
          </a:xfrm>
        </p:spPr>
        <p:txBody>
          <a:bodyPr>
            <a:normAutofit/>
          </a:bodyPr>
          <a:lstStyle/>
          <a:p>
            <a:pPr fontAlgn="base"/>
            <a:endParaRPr lang="en-US" sz="3200" dirty="0"/>
          </a:p>
          <a:p>
            <a:pPr fontAlgn="base"/>
            <a:r>
              <a:rPr lang="en-US" sz="3200" dirty="0"/>
              <a:t>Bentham and Hooker included the family </a:t>
            </a:r>
            <a:r>
              <a:rPr lang="en-US" sz="3200" dirty="0" err="1"/>
              <a:t>Verbenaceae</a:t>
            </a:r>
            <a:r>
              <a:rPr lang="en-US" sz="3200" dirty="0"/>
              <a:t> in the </a:t>
            </a:r>
            <a:r>
              <a:rPr lang="en-US" sz="3200" dirty="0" err="1"/>
              <a:t>Lamiales</a:t>
            </a:r>
            <a:r>
              <a:rPr lang="en-US" sz="3200" dirty="0"/>
              <a:t>. </a:t>
            </a:r>
            <a:r>
              <a:rPr lang="en-US" sz="3200" dirty="0" err="1"/>
              <a:t>Hallier</a:t>
            </a:r>
            <a:r>
              <a:rPr lang="en-US" sz="3200" dirty="0"/>
              <a:t> retained </a:t>
            </a:r>
            <a:r>
              <a:rPr lang="en-US" sz="3200" dirty="0" err="1"/>
              <a:t>Verbenaceae</a:t>
            </a:r>
            <a:r>
              <a:rPr lang="en-US" sz="3200" dirty="0"/>
              <a:t> within </a:t>
            </a:r>
            <a:r>
              <a:rPr lang="en-US" sz="3200" dirty="0" err="1"/>
              <a:t>Tubiflorae</a:t>
            </a:r>
            <a:r>
              <a:rPr lang="en-US" sz="3200" dirty="0"/>
              <a:t> and sought its origin from the </a:t>
            </a:r>
            <a:r>
              <a:rPr lang="en-US" sz="3200" dirty="0" err="1"/>
              <a:t>Scrophulariaceae</a:t>
            </a:r>
            <a:r>
              <a:rPr lang="en-US" sz="3200" dirty="0"/>
              <a:t>. Hutchinson at first (1926) accepted it as belonging to his </a:t>
            </a:r>
            <a:r>
              <a:rPr lang="en-US" sz="3200" dirty="0" err="1"/>
              <a:t>Lamiales</a:t>
            </a:r>
            <a:r>
              <a:rPr lang="en-US" sz="3200" dirty="0"/>
              <a:t>, but later (1948, 1959) segregated it as the </a:t>
            </a:r>
            <a:r>
              <a:rPr lang="en-US" sz="3200" dirty="0" err="1"/>
              <a:t>Verbenales</a:t>
            </a:r>
            <a:r>
              <a:rPr lang="en-US" sz="3200" dirty="0"/>
              <a:t> and derived it from </a:t>
            </a:r>
            <a:r>
              <a:rPr lang="en-US" sz="3200" dirty="0" err="1"/>
              <a:t>rubiaceous</a:t>
            </a:r>
            <a:r>
              <a:rPr lang="en-US" sz="3200" dirty="0"/>
              <a:t> stocks.</a:t>
            </a:r>
          </a:p>
          <a:p>
            <a:pPr fontAlgn="base"/>
            <a:endParaRPr lang="en-US" sz="3200" dirty="0"/>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
            <a:ext cx="8229600" cy="45719"/>
          </a:xfrm>
        </p:spPr>
        <p:txBody>
          <a:bodyPr>
            <a:normAutofit fontScale="90000"/>
          </a:bodyPr>
          <a:lstStyle/>
          <a:p>
            <a:endParaRPr lang="en-US" dirty="0"/>
          </a:p>
        </p:txBody>
      </p:sp>
      <p:sp>
        <p:nvSpPr>
          <p:cNvPr id="3" name="Content Placeholder 2"/>
          <p:cNvSpPr>
            <a:spLocks noGrp="1"/>
          </p:cNvSpPr>
          <p:nvPr>
            <p:ph idx="1"/>
          </p:nvPr>
        </p:nvSpPr>
        <p:spPr>
          <a:xfrm>
            <a:off x="533400" y="1066800"/>
            <a:ext cx="8229600" cy="4325112"/>
          </a:xfrm>
        </p:spPr>
        <p:txBody>
          <a:bodyPr>
            <a:normAutofit/>
          </a:bodyPr>
          <a:lstStyle/>
          <a:p>
            <a:r>
              <a:rPr lang="en-US" sz="3200" dirty="0"/>
              <a:t>Hutchinson (1969) in “Families of Flowering plants” treated </a:t>
            </a:r>
            <a:r>
              <a:rPr lang="en-US" sz="3200" dirty="0" err="1"/>
              <a:t>Stibaceae</a:t>
            </a:r>
            <a:r>
              <a:rPr lang="en-US" sz="3200" dirty="0"/>
              <a:t>, </a:t>
            </a:r>
            <a:r>
              <a:rPr lang="en-US" sz="3200" dirty="0" err="1"/>
              <a:t>Chloranthaceae</a:t>
            </a:r>
            <a:r>
              <a:rPr lang="en-US" sz="3200" dirty="0"/>
              <a:t> and </a:t>
            </a:r>
            <a:r>
              <a:rPr lang="en-US" sz="3200" dirty="0" err="1"/>
              <a:t>Phrymataceae</a:t>
            </a:r>
            <a:r>
              <a:rPr lang="en-US" sz="3200" dirty="0"/>
              <a:t> as separate families, which were tribes of </a:t>
            </a:r>
            <a:r>
              <a:rPr lang="en-US" sz="3200" dirty="0" err="1"/>
              <a:t>Verbenaeae</a:t>
            </a:r>
            <a:r>
              <a:rPr lang="en-US" sz="3200" dirty="0"/>
              <a:t> in Bentham and Hooker’s Genera </a:t>
            </a:r>
            <a:r>
              <a:rPr lang="en-US" sz="3200" dirty="0" err="1"/>
              <a:t>plantarum</a:t>
            </a:r>
            <a:r>
              <a:rPr lang="en-US" sz="3200" dirty="0"/>
              <a:t>. Thus the family is reduced to include five tribes only.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914400"/>
          </a:xfrm>
        </p:spPr>
        <p:txBody>
          <a:bodyPr>
            <a:normAutofit/>
          </a:bodyPr>
          <a:lstStyle/>
          <a:p>
            <a:pPr algn="ctr"/>
            <a:r>
              <a:rPr lang="en-US" sz="4400" dirty="0"/>
              <a:t>DISTINGUISHING CHARACTERS</a:t>
            </a:r>
          </a:p>
        </p:txBody>
      </p:sp>
      <p:sp>
        <p:nvSpPr>
          <p:cNvPr id="3" name="Content Placeholder 2"/>
          <p:cNvSpPr>
            <a:spLocks noGrp="1"/>
          </p:cNvSpPr>
          <p:nvPr>
            <p:ph idx="1"/>
          </p:nvPr>
        </p:nvSpPr>
        <p:spPr>
          <a:xfrm>
            <a:off x="457200" y="2133600"/>
            <a:ext cx="8229600" cy="4440936"/>
          </a:xfrm>
        </p:spPr>
        <p:txBody>
          <a:bodyPr>
            <a:noAutofit/>
          </a:bodyPr>
          <a:lstStyle/>
          <a:p>
            <a:r>
              <a:rPr lang="en-US" sz="3200" dirty="0"/>
              <a:t>Plants herbs, shrubs or trees</a:t>
            </a:r>
          </a:p>
          <a:p>
            <a:r>
              <a:rPr lang="en-US" sz="3200" dirty="0"/>
              <a:t>Leaves simple, usually </a:t>
            </a:r>
            <a:r>
              <a:rPr lang="en-US" sz="3200" dirty="0" err="1"/>
              <a:t>exstipulate</a:t>
            </a:r>
            <a:r>
              <a:rPr lang="en-US" sz="3200" dirty="0"/>
              <a:t>, opposite or whorled; sometimes </a:t>
            </a:r>
            <a:r>
              <a:rPr lang="en-US" sz="3200" dirty="0" err="1"/>
              <a:t>pinnately</a:t>
            </a:r>
            <a:r>
              <a:rPr lang="en-US" sz="3200" dirty="0"/>
              <a:t> or </a:t>
            </a:r>
            <a:r>
              <a:rPr lang="en-US" sz="3200" dirty="0" err="1"/>
              <a:t>palmately</a:t>
            </a:r>
            <a:r>
              <a:rPr lang="en-US" sz="3200" dirty="0"/>
              <a:t> compound.</a:t>
            </a:r>
          </a:p>
          <a:p>
            <a:r>
              <a:rPr lang="en-US" sz="3200" dirty="0"/>
              <a:t>Inflorescence variable; </a:t>
            </a:r>
            <a:r>
              <a:rPr lang="en-US" sz="3200" dirty="0" err="1"/>
              <a:t>cymose</a:t>
            </a:r>
            <a:r>
              <a:rPr lang="en-US" sz="3200" dirty="0"/>
              <a:t>, raceme or spike.</a:t>
            </a:r>
          </a:p>
          <a:p>
            <a:r>
              <a:rPr lang="en-US" sz="3200" dirty="0"/>
              <a:t>Flowers bisexual; </a:t>
            </a:r>
            <a:r>
              <a:rPr lang="en-US" sz="3200" dirty="0" err="1"/>
              <a:t>zygomorphic</a:t>
            </a:r>
            <a:r>
              <a:rPr lang="en-US" sz="3200" dirty="0"/>
              <a:t>, </a:t>
            </a:r>
            <a:r>
              <a:rPr lang="en-US" sz="3200" dirty="0" err="1"/>
              <a:t>hypogynous</a:t>
            </a:r>
            <a:r>
              <a:rPr lang="en-US" sz="3200" dirty="0"/>
              <a:t>; </a:t>
            </a:r>
          </a:p>
          <a:p>
            <a:r>
              <a:rPr lang="en-US" sz="3200" dirty="0"/>
              <a:t>Calyx 4-5 </a:t>
            </a:r>
            <a:r>
              <a:rPr lang="en-US" sz="3200" dirty="0" err="1"/>
              <a:t>persistant</a:t>
            </a:r>
            <a:r>
              <a:rPr lang="en-US" sz="3200" dirty="0"/>
              <a:t>.</a:t>
            </a:r>
          </a:p>
          <a:p>
            <a:endParaRPr lang="en-US" sz="3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1371600"/>
            <a:ext cx="8229600" cy="5202936"/>
          </a:xfrm>
        </p:spPr>
        <p:txBody>
          <a:bodyPr>
            <a:normAutofit/>
          </a:bodyPr>
          <a:lstStyle/>
          <a:p>
            <a:r>
              <a:rPr lang="en-US" sz="3200" dirty="0"/>
              <a:t>Corolla 4-5 lobed, </a:t>
            </a:r>
            <a:r>
              <a:rPr lang="en-US" sz="3200" dirty="0" err="1"/>
              <a:t>gamopetalous</a:t>
            </a:r>
            <a:r>
              <a:rPr lang="en-US" sz="3200" dirty="0"/>
              <a:t>, sometimes </a:t>
            </a:r>
            <a:r>
              <a:rPr lang="en-US" sz="3200" dirty="0" err="1"/>
              <a:t>bilipped</a:t>
            </a:r>
            <a:r>
              <a:rPr lang="en-US" sz="3200" dirty="0"/>
              <a:t>.</a:t>
            </a:r>
          </a:p>
          <a:p>
            <a:r>
              <a:rPr lang="en-US" sz="3200" dirty="0"/>
              <a:t>Stamens 4, </a:t>
            </a:r>
            <a:r>
              <a:rPr lang="en-US" sz="3200" dirty="0" err="1"/>
              <a:t>didynamous</a:t>
            </a:r>
            <a:r>
              <a:rPr lang="en-US" sz="3200" dirty="0"/>
              <a:t>, epipetalous.</a:t>
            </a:r>
          </a:p>
          <a:p>
            <a:r>
              <a:rPr lang="en-US" sz="3200" dirty="0" err="1"/>
              <a:t>Carpels</a:t>
            </a:r>
            <a:r>
              <a:rPr lang="en-US" sz="3200" dirty="0"/>
              <a:t> 2, </a:t>
            </a:r>
            <a:r>
              <a:rPr lang="en-US" sz="3200" dirty="0" err="1"/>
              <a:t>syncarpous</a:t>
            </a:r>
            <a:r>
              <a:rPr lang="en-US" sz="3200" dirty="0"/>
              <a:t>, superior.</a:t>
            </a:r>
          </a:p>
          <a:p>
            <a:r>
              <a:rPr lang="en-US" sz="3200" dirty="0"/>
              <a:t>Fruit drupaceous – </a:t>
            </a:r>
            <a:r>
              <a:rPr lang="en-US" sz="3200" dirty="0" err="1"/>
              <a:t>nutlets</a:t>
            </a:r>
            <a:endParaRPr lang="en-US" sz="3200" dirty="0"/>
          </a:p>
          <a:p>
            <a:r>
              <a:rPr lang="en-US" sz="3200" dirty="0"/>
              <a:t>Seed </a:t>
            </a:r>
            <a:r>
              <a:rPr lang="en-US" sz="3200" dirty="0" err="1"/>
              <a:t>exalbuminous</a:t>
            </a:r>
            <a:r>
              <a:rPr lang="en-US" sz="3200" dirty="0"/>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63C9-329B-9BBA-20EF-EF8A0D91670C}"/>
              </a:ext>
            </a:extLst>
          </p:cNvPr>
          <p:cNvSpPr>
            <a:spLocks noGrp="1"/>
          </p:cNvSpPr>
          <p:nvPr>
            <p:ph type="title"/>
          </p:nvPr>
        </p:nvSpPr>
        <p:spPr/>
        <p:txBody>
          <a:bodyPr/>
          <a:lstStyle/>
          <a:p>
            <a:r>
              <a:rPr lang="en-IN" dirty="0"/>
              <a:t>References</a:t>
            </a:r>
          </a:p>
        </p:txBody>
      </p:sp>
      <p:sp>
        <p:nvSpPr>
          <p:cNvPr id="3" name="Content Placeholder 2">
            <a:extLst>
              <a:ext uri="{FF2B5EF4-FFF2-40B4-BE49-F238E27FC236}">
                <a16:creationId xmlns:a16="http://schemas.microsoft.com/office/drawing/2014/main" id="{33969992-5417-946D-8C01-D4A9B215A2E3}"/>
              </a:ext>
            </a:extLst>
          </p:cNvPr>
          <p:cNvSpPr>
            <a:spLocks noGrp="1"/>
          </p:cNvSpPr>
          <p:nvPr>
            <p:ph idx="1"/>
          </p:nvPr>
        </p:nvSpPr>
        <p:spPr/>
        <p:txBody>
          <a:bodyPr/>
          <a:lstStyle/>
          <a:p>
            <a:r>
              <a:rPr lang="en-IN" dirty="0" err="1"/>
              <a:t>Kuswantoro</a:t>
            </a:r>
            <a:r>
              <a:rPr lang="en-IN" dirty="0"/>
              <a:t>, F. (2017). Traditional Anti Malaria Plants Species of Balikpapan Botanic Garden, East Kalimantan-Indonesia. </a:t>
            </a:r>
            <a:r>
              <a:rPr lang="en-IN" i="1" dirty="0" err="1"/>
              <a:t>KnE</a:t>
            </a:r>
            <a:r>
              <a:rPr lang="en-IN" i="1" dirty="0"/>
              <a:t> Life Sciences</a:t>
            </a:r>
            <a:r>
              <a:rPr lang="en-IN" dirty="0"/>
              <a:t>, 78-85.</a:t>
            </a:r>
          </a:p>
          <a:p>
            <a:r>
              <a:rPr lang="en-IN" dirty="0">
                <a:hlinkClick r:id="rId2"/>
              </a:rPr>
              <a:t>https://species.wikimedia.org/wiki/Aegiphila</a:t>
            </a:r>
            <a:endParaRPr lang="en-IN" dirty="0"/>
          </a:p>
          <a:p>
            <a:r>
              <a:rPr lang="en-IN" dirty="0">
                <a:hlinkClick r:id="rId3"/>
              </a:rPr>
              <a:t>https://davesgarden.com/guides/pf/showimage/435631/</a:t>
            </a:r>
            <a:endParaRPr lang="en-IN" dirty="0"/>
          </a:p>
          <a:p>
            <a:endParaRPr lang="en-IN" dirty="0"/>
          </a:p>
          <a:p>
            <a:endParaRPr lang="en-IN" dirty="0"/>
          </a:p>
        </p:txBody>
      </p:sp>
    </p:spTree>
    <p:extLst>
      <p:ext uri="{BB962C8B-B14F-4D97-AF65-F5344CB8AC3E}">
        <p14:creationId xmlns:p14="http://schemas.microsoft.com/office/powerpoint/2010/main" val="32006287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284</TotalTime>
  <Words>919</Words>
  <Application>Microsoft Office PowerPoint</Application>
  <PresentationFormat>On-screen Show (4:3)</PresentationFormat>
  <Paragraphs>118</Paragraphs>
  <Slides>53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Calibri</vt:lpstr>
      <vt:lpstr>Courier New</vt:lpstr>
      <vt:lpstr>Georgia</vt:lpstr>
      <vt:lpstr>Symbol</vt:lpstr>
      <vt:lpstr>Times New Roman</vt:lpstr>
      <vt:lpstr>Trebuchet MS</vt:lpstr>
      <vt:lpstr>Wingdings</vt:lpstr>
      <vt:lpstr>Wingdings 2</vt:lpstr>
      <vt:lpstr>Urban</vt:lpstr>
      <vt:lpstr>VERBENACEAE</vt:lpstr>
      <vt:lpstr>Systematic position</vt:lpstr>
      <vt:lpstr>DISTRIBUTION</vt:lpstr>
      <vt:lpstr>FAMILIAR PLANTS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VEGETATIVE CHARACTERS</vt:lpstr>
      <vt:lpstr>HABITAT </vt:lpstr>
      <vt:lpstr>HABIT</vt:lpstr>
      <vt:lpstr>PowerPoint Presentation</vt:lpstr>
      <vt:lpstr>ROOT</vt:lpstr>
      <vt:lpstr>STEM</vt:lpstr>
      <vt:lpstr>LEAF</vt:lpstr>
      <vt:lpstr>PowerPoint Presentation</vt:lpstr>
      <vt:lpstr>REPRODUCTIVE CHARACTERS</vt:lpstr>
      <vt:lpstr>INFLORESCENCE</vt:lpstr>
      <vt:lpstr>PowerPoint Presentation</vt:lpstr>
      <vt:lpstr>PowerPoint Presentation</vt:lpstr>
      <vt:lpstr>FLOWERS</vt:lpstr>
      <vt:lpstr>PowerPoint Presentation</vt:lpstr>
      <vt:lpstr>CALYX</vt:lpstr>
      <vt:lpstr>COROLLA</vt:lpstr>
      <vt:lpstr>PowerPoint Presentation</vt:lpstr>
      <vt:lpstr>ANDROECIUM</vt:lpstr>
      <vt:lpstr>PowerPoint Presentation</vt:lpstr>
      <vt:lpstr>GYNOECIUM</vt:lpstr>
      <vt:lpstr>PowerPoint Presentation</vt:lpstr>
      <vt:lpstr>PowerPoint Presentation</vt:lpstr>
      <vt:lpstr>IMPORTANT GENERA</vt:lpstr>
      <vt:lpstr>PowerPoint Presentation</vt:lpstr>
      <vt:lpstr>PowerPoint Presentation</vt:lpstr>
      <vt:lpstr>PowerPoint Presentation</vt:lpstr>
      <vt:lpstr>PowerPoint Presentation</vt:lpstr>
      <vt:lpstr>PowerPoint Presentation</vt:lpstr>
      <vt:lpstr>ECONOMIC IMPORTANCE</vt:lpstr>
      <vt:lpstr>PowerPoint Presentation</vt:lpstr>
      <vt:lpstr>PowerPoint Presentation</vt:lpstr>
      <vt:lpstr>PowerPoint Presentation</vt:lpstr>
      <vt:lpstr>PowerPoint Presentation</vt:lpstr>
      <vt:lpstr>AFFINITY </vt:lpstr>
      <vt:lpstr>PowerPoint Presentation</vt:lpstr>
      <vt:lpstr>PowerPoint Presentation</vt:lpstr>
      <vt:lpstr>DISTINGUISHING CHARACTERS</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VERBENACEAE</dc:title>
  <dc:creator>user</dc:creator>
  <cp:lastModifiedBy>Jasmine</cp:lastModifiedBy>
  <cp:revision>31</cp:revision>
  <dcterms:created xsi:type="dcterms:W3CDTF">2006-08-16T00:00:00Z</dcterms:created>
  <dcterms:modified xsi:type="dcterms:W3CDTF">2022-11-09T13:13:37Z</dcterms:modified>
</cp:coreProperties>
</file>