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61" r:id="rId4"/>
    <p:sldId id="258" r:id="rId5"/>
    <p:sldId id="263" r:id="rId6"/>
    <p:sldId id="264" r:id="rId7"/>
    <p:sldId id="274" r:id="rId8"/>
    <p:sldId id="265" r:id="rId9"/>
    <p:sldId id="266" r:id="rId10"/>
    <p:sldId id="273" r:id="rId11"/>
    <p:sldId id="275" r:id="rId12"/>
    <p:sldId id="267" r:id="rId13"/>
    <p:sldId id="276" r:id="rId14"/>
    <p:sldId id="268" r:id="rId15"/>
    <p:sldId id="269"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4559" autoAdjust="0"/>
    <p:restoredTop sz="86380" autoAdjust="0"/>
  </p:normalViewPr>
  <p:slideViewPr>
    <p:cSldViewPr snapToGrid="0">
      <p:cViewPr>
        <p:scale>
          <a:sx n="82" d="100"/>
          <a:sy n="82" d="100"/>
        </p:scale>
        <p:origin x="-876" y="66"/>
      </p:cViewPr>
      <p:guideLst>
        <p:guide orient="horz" pos="2160"/>
        <p:guide pos="3840"/>
      </p:guideLst>
    </p:cSldViewPr>
  </p:slideViewPr>
  <p:outlineViewPr>
    <p:cViewPr>
      <p:scale>
        <a:sx n="33" d="100"/>
        <a:sy n="33" d="100"/>
      </p:scale>
      <p:origin x="246" y="224322"/>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55" d="100"/>
          <a:sy n="55" d="100"/>
        </p:scale>
        <p:origin x="-28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3681AE-2B01-4D59-BA35-F16F3840E307}" type="datetimeFigureOut">
              <a:rPr lang="en-US" smtClean="0"/>
              <a:pPr/>
              <a:t>8/27/2021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CC43A0-66BB-4CB8-9433-98F898672EA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CC43A0-66BB-4CB8-9433-98F898672EAC}"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4DB4F61-B0FD-45A7-9466-0BE94DD7A411}" type="datetime1">
              <a:rPr lang="en-IN" smtClean="0"/>
              <a:pPr/>
              <a:t>27-08-2021</a:t>
            </a:fld>
            <a:endParaRPr lang="en-IN"/>
          </a:p>
        </p:txBody>
      </p:sp>
      <p:sp>
        <p:nvSpPr>
          <p:cNvPr id="5" name="Footer Placeholder 4"/>
          <p:cNvSpPr>
            <a:spLocks noGrp="1"/>
          </p:cNvSpPr>
          <p:nvPr>
            <p:ph type="ftr" sz="quarter" idx="11"/>
          </p:nvPr>
        </p:nvSpPr>
        <p:spPr>
          <a:xfrm>
            <a:off x="2692397" y="5037663"/>
            <a:ext cx="5214635" cy="279400"/>
          </a:xfrm>
        </p:spPr>
        <p:txBody>
          <a:bodyPr/>
          <a:lstStyle/>
          <a:p>
            <a:r>
              <a:rPr lang="en-US" smtClean="0"/>
              <a:t>SYEDA MASARATH,ASSISTANT  PROFESSOR OF  COMPUTER SCIENCE ,ST PHILOMENAS COLLEGE, MYSORE</a:t>
            </a:r>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2C30C339-FAF6-4342-B83C-1C1BF63377D7}" type="slidenum">
              <a:rPr lang="en-IN" smtClean="0"/>
              <a:pPr/>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183640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5DA0A3-DEFC-4474-9FB0-15A9DBFD8033}" type="datetime1">
              <a:rPr lang="en-IN" smtClean="0"/>
              <a:pPr/>
              <a:t>27-08-2021</a:t>
            </a:fld>
            <a:endParaRPr lang="en-IN"/>
          </a:p>
        </p:txBody>
      </p:sp>
      <p:sp>
        <p:nvSpPr>
          <p:cNvPr id="5" name="Footer Placeholder 4"/>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6" name="Slide Number Placeholder 5"/>
          <p:cNvSpPr>
            <a:spLocks noGrp="1"/>
          </p:cNvSpPr>
          <p:nvPr>
            <p:ph type="sldNum" sz="quarter" idx="12"/>
          </p:nvPr>
        </p:nvSpPr>
        <p:spPr/>
        <p:txBody>
          <a:bodyPr/>
          <a:lstStyle/>
          <a:p>
            <a:fld id="{2C30C339-FAF6-4342-B83C-1C1BF63377D7}" type="slidenum">
              <a:rPr lang="en-IN" smtClean="0"/>
              <a:pPr/>
              <a:t>‹#›</a:t>
            </a:fld>
            <a:endParaRPr lang="en-IN"/>
          </a:p>
        </p:txBody>
      </p:sp>
    </p:spTree>
    <p:extLst>
      <p:ext uri="{BB962C8B-B14F-4D97-AF65-F5344CB8AC3E}">
        <p14:creationId xmlns="" xmlns:p14="http://schemas.microsoft.com/office/powerpoint/2010/main" val="369959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B95874-8E55-44A0-9CD3-98EBE94C1758}" type="datetime1">
              <a:rPr lang="en-IN" smtClean="0"/>
              <a:pPr/>
              <a:t>27-08-2021</a:t>
            </a:fld>
            <a:endParaRPr lang="en-IN"/>
          </a:p>
        </p:txBody>
      </p:sp>
      <p:sp>
        <p:nvSpPr>
          <p:cNvPr id="5" name="Footer Placeholder 4"/>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6" name="Slide Number Placeholder 5"/>
          <p:cNvSpPr>
            <a:spLocks noGrp="1"/>
          </p:cNvSpPr>
          <p:nvPr>
            <p:ph type="sldNum" sz="quarter" idx="12"/>
          </p:nvPr>
        </p:nvSpPr>
        <p:spPr/>
        <p:txBody>
          <a:bodyPr/>
          <a:lstStyle/>
          <a:p>
            <a:fld id="{2C30C339-FAF6-4342-B83C-1C1BF63377D7}" type="slidenum">
              <a:rPr lang="en-IN" smtClean="0"/>
              <a:pPr/>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847196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BB68E7-4A91-4C9F-9BCA-691DAB776083}" type="datetime1">
              <a:rPr lang="en-IN" smtClean="0"/>
              <a:pPr/>
              <a:t>27-08-2021</a:t>
            </a:fld>
            <a:endParaRPr lang="en-IN"/>
          </a:p>
        </p:txBody>
      </p:sp>
      <p:sp>
        <p:nvSpPr>
          <p:cNvPr id="6" name="Footer Placeholder 5"/>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7" name="Slide Number Placeholder 6"/>
          <p:cNvSpPr>
            <a:spLocks noGrp="1"/>
          </p:cNvSpPr>
          <p:nvPr>
            <p:ph type="sldNum" sz="quarter" idx="12"/>
          </p:nvPr>
        </p:nvSpPr>
        <p:spPr/>
        <p:txBody>
          <a:bodyPr/>
          <a:lstStyle/>
          <a:p>
            <a:fld id="{2C30C339-FAF6-4342-B83C-1C1BF63377D7}" type="slidenum">
              <a:rPr lang="en-IN" smtClean="0"/>
              <a:pPr/>
              <a:t>‹#›</a:t>
            </a:fld>
            <a:endParaRPr lang="en-IN"/>
          </a:p>
        </p:txBody>
      </p:sp>
    </p:spTree>
    <p:extLst>
      <p:ext uri="{BB962C8B-B14F-4D97-AF65-F5344CB8AC3E}">
        <p14:creationId xmlns="" xmlns:p14="http://schemas.microsoft.com/office/powerpoint/2010/main" val="2845431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ACADA3-2C3E-4635-91DB-BDD7C1B512BB}" type="datetime1">
              <a:rPr lang="en-IN" smtClean="0"/>
              <a:pPr/>
              <a:t>27-08-2021</a:t>
            </a:fld>
            <a:endParaRPr lang="en-IN"/>
          </a:p>
        </p:txBody>
      </p:sp>
      <p:sp>
        <p:nvSpPr>
          <p:cNvPr id="8" name="Footer Placeholder 7"/>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9" name="Slide Number Placeholder 8"/>
          <p:cNvSpPr>
            <a:spLocks noGrp="1"/>
          </p:cNvSpPr>
          <p:nvPr>
            <p:ph type="sldNum" sz="quarter" idx="12"/>
          </p:nvPr>
        </p:nvSpPr>
        <p:spPr/>
        <p:txBody>
          <a:bodyPr/>
          <a:lstStyle/>
          <a:p>
            <a:fld id="{2C30C339-FAF6-4342-B83C-1C1BF63377D7}" type="slidenum">
              <a:rPr lang="en-IN" smtClean="0"/>
              <a:pPr/>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44738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BB8571-A4E7-498C-9C2A-2B1C21A09AD0}" type="datetime1">
              <a:rPr lang="en-IN" smtClean="0"/>
              <a:pPr/>
              <a:t>27-08-2021</a:t>
            </a:fld>
            <a:endParaRPr lang="en-IN"/>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5" name="Slide Number Placeholder 4"/>
          <p:cNvSpPr>
            <a:spLocks noGrp="1"/>
          </p:cNvSpPr>
          <p:nvPr>
            <p:ph type="sldNum" sz="quarter" idx="12"/>
          </p:nvPr>
        </p:nvSpPr>
        <p:spPr/>
        <p:txBody>
          <a:bodyPr/>
          <a:lstStyle/>
          <a:p>
            <a:fld id="{2C30C339-FAF6-4342-B83C-1C1BF63377D7}" type="slidenum">
              <a:rPr lang="en-IN" smtClean="0"/>
              <a:pPr/>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5158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C2282-1415-4F3E-897E-750A61FA6A66}" type="datetime1">
              <a:rPr lang="en-IN" smtClean="0"/>
              <a:pPr/>
              <a:t>27-08-2021</a:t>
            </a:fld>
            <a:endParaRPr lang="en-IN"/>
          </a:p>
        </p:txBody>
      </p:sp>
      <p:sp>
        <p:nvSpPr>
          <p:cNvPr id="3" name="Footer Placeholder 2"/>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4" name="Slide Number Placeholder 3"/>
          <p:cNvSpPr>
            <a:spLocks noGrp="1"/>
          </p:cNvSpPr>
          <p:nvPr>
            <p:ph type="sldNum" sz="quarter" idx="12"/>
          </p:nvPr>
        </p:nvSpPr>
        <p:spPr/>
        <p:txBody>
          <a:bodyPr/>
          <a:lstStyle/>
          <a:p>
            <a:fld id="{2C30C339-FAF6-4342-B83C-1C1BF63377D7}" type="slidenum">
              <a:rPr lang="en-IN" smtClean="0"/>
              <a:pPr/>
              <a:t>‹#›</a:t>
            </a:fld>
            <a:endParaRPr lang="en-IN"/>
          </a:p>
        </p:txBody>
      </p:sp>
    </p:spTree>
    <p:extLst>
      <p:ext uri="{BB962C8B-B14F-4D97-AF65-F5344CB8AC3E}">
        <p14:creationId xmlns="" xmlns:p14="http://schemas.microsoft.com/office/powerpoint/2010/main" val="3168247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475B61-B7B5-431F-99A7-0A8F84B10B49}" type="datetime1">
              <a:rPr lang="en-IN" smtClean="0"/>
              <a:pPr/>
              <a:t>27-08-2021</a:t>
            </a:fld>
            <a:endParaRPr lang="en-IN"/>
          </a:p>
        </p:txBody>
      </p:sp>
      <p:sp>
        <p:nvSpPr>
          <p:cNvPr id="6" name="Footer Placeholder 5"/>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7" name="Slide Number Placeholder 6"/>
          <p:cNvSpPr>
            <a:spLocks noGrp="1"/>
          </p:cNvSpPr>
          <p:nvPr>
            <p:ph type="sldNum" sz="quarter" idx="12"/>
          </p:nvPr>
        </p:nvSpPr>
        <p:spPr/>
        <p:txBody>
          <a:bodyPr/>
          <a:lstStyle/>
          <a:p>
            <a:fld id="{2C30C339-FAF6-4342-B83C-1C1BF63377D7}" type="slidenum">
              <a:rPr lang="en-IN" smtClean="0"/>
              <a:pPr/>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661085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96BA6A-1005-48EF-9B2B-AB1B30A69D71}" type="datetime1">
              <a:rPr lang="en-IN" smtClean="0"/>
              <a:pPr/>
              <a:t>27-08-2021</a:t>
            </a:fld>
            <a:endParaRPr lang="en-IN"/>
          </a:p>
        </p:txBody>
      </p:sp>
      <p:sp>
        <p:nvSpPr>
          <p:cNvPr id="6" name="Footer Placeholder 5"/>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7" name="Slide Number Placeholder 6"/>
          <p:cNvSpPr>
            <a:spLocks noGrp="1"/>
          </p:cNvSpPr>
          <p:nvPr>
            <p:ph type="sldNum" sz="quarter" idx="12"/>
          </p:nvPr>
        </p:nvSpPr>
        <p:spPr/>
        <p:txBody>
          <a:bodyPr/>
          <a:lstStyle/>
          <a:p>
            <a:fld id="{2C30C339-FAF6-4342-B83C-1C1BF63377D7}" type="slidenum">
              <a:rPr lang="en-IN" smtClean="0"/>
              <a:pPr/>
              <a:t>‹#›</a:t>
            </a:fld>
            <a:endParaRPr lang="en-IN"/>
          </a:p>
        </p:txBody>
      </p:sp>
    </p:spTree>
    <p:extLst>
      <p:ext uri="{BB962C8B-B14F-4D97-AF65-F5344CB8AC3E}">
        <p14:creationId xmlns="" xmlns:p14="http://schemas.microsoft.com/office/powerpoint/2010/main" val="707043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18A221-1702-4DE2-9145-50F1631963FF}" type="datetime1">
              <a:rPr lang="en-IN" smtClean="0"/>
              <a:pPr/>
              <a:t>27-08-2021</a:t>
            </a:fld>
            <a:endParaRPr lang="en-IN"/>
          </a:p>
        </p:txBody>
      </p:sp>
      <p:sp>
        <p:nvSpPr>
          <p:cNvPr id="6" name="Footer Placeholder 5"/>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7" name="Slide Number Placeholder 6"/>
          <p:cNvSpPr>
            <a:spLocks noGrp="1"/>
          </p:cNvSpPr>
          <p:nvPr>
            <p:ph type="sldNum" sz="quarter" idx="12"/>
          </p:nvPr>
        </p:nvSpPr>
        <p:spPr/>
        <p:txBody>
          <a:bodyPr/>
          <a:lstStyle/>
          <a:p>
            <a:fld id="{2C30C339-FAF6-4342-B83C-1C1BF63377D7}" type="slidenum">
              <a:rPr lang="en-IN" smtClean="0"/>
              <a:pPr/>
              <a:t>‹#›</a:t>
            </a:fld>
            <a:endParaRPr lang="en-IN"/>
          </a:p>
        </p:txBody>
      </p:sp>
    </p:spTree>
    <p:extLst>
      <p:ext uri="{BB962C8B-B14F-4D97-AF65-F5344CB8AC3E}">
        <p14:creationId xmlns="" xmlns:p14="http://schemas.microsoft.com/office/powerpoint/2010/main" val="2906308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530451-1B05-4AC3-A132-FDA53B58A46E}" type="datetime1">
              <a:rPr lang="en-IN" smtClean="0"/>
              <a:pPr/>
              <a:t>27-08-2021</a:t>
            </a:fld>
            <a:endParaRPr lang="en-IN"/>
          </a:p>
        </p:txBody>
      </p:sp>
      <p:sp>
        <p:nvSpPr>
          <p:cNvPr id="5" name="Footer Placeholder 4"/>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6" name="Slide Number Placeholder 5"/>
          <p:cNvSpPr>
            <a:spLocks noGrp="1"/>
          </p:cNvSpPr>
          <p:nvPr>
            <p:ph type="sldNum" sz="quarter" idx="12"/>
          </p:nvPr>
        </p:nvSpPr>
        <p:spPr/>
        <p:txBody>
          <a:bodyPr/>
          <a:lstStyle/>
          <a:p>
            <a:fld id="{2C30C339-FAF6-4342-B83C-1C1BF63377D7}" type="slidenum">
              <a:rPr lang="en-IN" smtClean="0"/>
              <a:pPr/>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069936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335D90-3B25-490C-A4F8-3F92CC96A8F3}" type="datetime1">
              <a:rPr lang="en-IN" smtClean="0"/>
              <a:pPr/>
              <a:t>27-08-2021</a:t>
            </a:fld>
            <a:endParaRPr lang="en-IN"/>
          </a:p>
        </p:txBody>
      </p:sp>
      <p:sp>
        <p:nvSpPr>
          <p:cNvPr id="5" name="Footer Placeholder 4"/>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6" name="Slide Number Placeholder 5"/>
          <p:cNvSpPr>
            <a:spLocks noGrp="1"/>
          </p:cNvSpPr>
          <p:nvPr>
            <p:ph type="sldNum" sz="quarter" idx="12"/>
          </p:nvPr>
        </p:nvSpPr>
        <p:spPr/>
        <p:txBody>
          <a:bodyPr/>
          <a:lstStyle/>
          <a:p>
            <a:fld id="{2C30C339-FAF6-4342-B83C-1C1BF63377D7}" type="slidenum">
              <a:rPr lang="en-IN" smtClean="0"/>
              <a:pPr/>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973153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97B14C-B787-41A6-AEE6-8C36D850F4D1}" type="datetime1">
              <a:rPr lang="en-IN" smtClean="0"/>
              <a:pPr/>
              <a:t>27-08-2021</a:t>
            </a:fld>
            <a:endParaRPr lang="en-IN"/>
          </a:p>
        </p:txBody>
      </p:sp>
      <p:sp>
        <p:nvSpPr>
          <p:cNvPr id="5" name="Footer Placeholder 4"/>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6" name="Slide Number Placeholder 5"/>
          <p:cNvSpPr>
            <a:spLocks noGrp="1"/>
          </p:cNvSpPr>
          <p:nvPr>
            <p:ph type="sldNum" sz="quarter" idx="12"/>
          </p:nvPr>
        </p:nvSpPr>
        <p:spPr/>
        <p:txBody>
          <a:bodyPr/>
          <a:lstStyle/>
          <a:p>
            <a:fld id="{2C30C339-FAF6-4342-B83C-1C1BF63377D7}" type="slidenum">
              <a:rPr lang="en-IN" smtClean="0"/>
              <a:pPr/>
              <a:t>‹#›</a:t>
            </a:fld>
            <a:endParaRPr lang="en-IN"/>
          </a:p>
        </p:txBody>
      </p:sp>
    </p:spTree>
    <p:extLst>
      <p:ext uri="{BB962C8B-B14F-4D97-AF65-F5344CB8AC3E}">
        <p14:creationId xmlns="" xmlns:p14="http://schemas.microsoft.com/office/powerpoint/2010/main" val="3203292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33DFC6-A431-47EA-AF00-93CFE05C51A5}" type="datetime1">
              <a:rPr lang="en-IN" smtClean="0"/>
              <a:pPr/>
              <a:t>27-08-2021</a:t>
            </a:fld>
            <a:endParaRPr lang="en-IN"/>
          </a:p>
        </p:txBody>
      </p:sp>
      <p:sp>
        <p:nvSpPr>
          <p:cNvPr id="5" name="Footer Placeholder 4"/>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6" name="Slide Number Placeholder 5"/>
          <p:cNvSpPr>
            <a:spLocks noGrp="1"/>
          </p:cNvSpPr>
          <p:nvPr>
            <p:ph type="sldNum" sz="quarter" idx="12"/>
          </p:nvPr>
        </p:nvSpPr>
        <p:spPr/>
        <p:txBody>
          <a:bodyPr/>
          <a:lstStyle/>
          <a:p>
            <a:fld id="{2C30C339-FAF6-4342-B83C-1C1BF63377D7}" type="slidenum">
              <a:rPr lang="en-IN" smtClean="0"/>
              <a:pPr/>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5453345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580CE8-06C6-433B-A5DF-023815A5FD6B}" type="datetime1">
              <a:rPr lang="en-IN" smtClean="0"/>
              <a:pPr/>
              <a:t>27-08-2021</a:t>
            </a:fld>
            <a:endParaRPr lang="en-IN"/>
          </a:p>
        </p:txBody>
      </p:sp>
      <p:sp>
        <p:nvSpPr>
          <p:cNvPr id="5" name="Footer Placeholder 4"/>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6" name="Slide Number Placeholder 5"/>
          <p:cNvSpPr>
            <a:spLocks noGrp="1"/>
          </p:cNvSpPr>
          <p:nvPr>
            <p:ph type="sldNum" sz="quarter" idx="12"/>
          </p:nvPr>
        </p:nvSpPr>
        <p:spPr/>
        <p:txBody>
          <a:bodyPr/>
          <a:lstStyle/>
          <a:p>
            <a:fld id="{2C30C339-FAF6-4342-B83C-1C1BF63377D7}" type="slidenum">
              <a:rPr lang="en-IN" smtClean="0"/>
              <a:pPr/>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863958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34803E-9BE0-4FD0-B777-88C897EFA338}" type="datetime1">
              <a:rPr lang="en-IN" smtClean="0"/>
              <a:pPr/>
              <a:t>27-08-2021</a:t>
            </a:fld>
            <a:endParaRPr lang="en-IN"/>
          </a:p>
        </p:txBody>
      </p:sp>
      <p:sp>
        <p:nvSpPr>
          <p:cNvPr id="5" name="Footer Placeholder 4"/>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6" name="Slide Number Placeholder 5"/>
          <p:cNvSpPr>
            <a:spLocks noGrp="1"/>
          </p:cNvSpPr>
          <p:nvPr>
            <p:ph type="sldNum" sz="quarter" idx="12"/>
          </p:nvPr>
        </p:nvSpPr>
        <p:spPr/>
        <p:txBody>
          <a:bodyPr/>
          <a:lstStyle/>
          <a:p>
            <a:fld id="{2C30C339-FAF6-4342-B83C-1C1BF63377D7}" type="slidenum">
              <a:rPr lang="en-IN" smtClean="0"/>
              <a:pPr/>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066318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4D91DA-AC77-4BA6-A3BF-6A3D76A5AA25}" type="datetime1">
              <a:rPr lang="en-IN" smtClean="0"/>
              <a:pPr/>
              <a:t>27-08-2021</a:t>
            </a:fld>
            <a:endParaRPr lang="en-IN"/>
          </a:p>
        </p:txBody>
      </p:sp>
      <p:sp>
        <p:nvSpPr>
          <p:cNvPr id="5" name="Footer Placeholder 4"/>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6" name="Slide Number Placeholder 5"/>
          <p:cNvSpPr>
            <a:spLocks noGrp="1"/>
          </p:cNvSpPr>
          <p:nvPr>
            <p:ph type="sldNum" sz="quarter" idx="12"/>
          </p:nvPr>
        </p:nvSpPr>
        <p:spPr/>
        <p:txBody>
          <a:bodyPr/>
          <a:lstStyle/>
          <a:p>
            <a:fld id="{2C30C339-FAF6-4342-B83C-1C1BF63377D7}" type="slidenum">
              <a:rPr lang="en-IN" smtClean="0"/>
              <a:pPr/>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410811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DDE05A9-AD45-423B-93BE-2B06280CA264}" type="datetime1">
              <a:rPr lang="en-IN" smtClean="0"/>
              <a:pPr/>
              <a:t>27-08-2021</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smtClean="0"/>
              <a:t>SYEDA MASARATH,ASSISTANT  PROFESSOR OF  COMPUTER SCIENCE ,ST PHILOMENAS COLLEGE, MYSORE</a:t>
            </a:r>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C30C339-FAF6-4342-B83C-1C1BF63377D7}" type="slidenum">
              <a:rPr lang="en-IN" smtClean="0"/>
              <a:pPr/>
              <a:t>‹#›</a:t>
            </a:fld>
            <a:endParaRPr lang="en-IN"/>
          </a:p>
        </p:txBody>
      </p:sp>
    </p:spTree>
    <p:extLst>
      <p:ext uri="{BB962C8B-B14F-4D97-AF65-F5344CB8AC3E}">
        <p14:creationId xmlns="" xmlns:p14="http://schemas.microsoft.com/office/powerpoint/2010/main" val="41502470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728A3C0A-867D-4782-BA64-FE34FAC256D4}"/>
              </a:ext>
            </a:extLst>
          </p:cNvPr>
          <p:cNvSpPr>
            <a:spLocks noGrp="1"/>
          </p:cNvSpPr>
          <p:nvPr>
            <p:ph type="title"/>
          </p:nvPr>
        </p:nvSpPr>
        <p:spPr>
          <a:xfrm>
            <a:off x="1330126" y="982132"/>
            <a:ext cx="9601196" cy="1303867"/>
          </a:xfrm>
        </p:spPr>
        <p:txBody>
          <a:bodyPr>
            <a:normAutofit/>
          </a:bodyPr>
          <a:lstStyle/>
          <a:p>
            <a:r>
              <a:rPr lang="en-US" sz="5000" dirty="0" smtClean="0">
                <a:latin typeface="Times New Roman" panose="02020603050405020304" pitchFamily="18" charset="0"/>
                <a:cs typeface="Times New Roman" panose="02020603050405020304" pitchFamily="18" charset="0"/>
              </a:rPr>
              <a:t>Software  engineering</a:t>
            </a:r>
            <a:endParaRPr lang="en-IN" sz="5000" dirty="0">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nvPr>
        </p:nvGraphicFramePr>
        <p:xfrm>
          <a:off x="1295400" y="2557463"/>
          <a:ext cx="9601200" cy="3383280"/>
        </p:xfrm>
        <a:graphic>
          <a:graphicData uri="http://schemas.openxmlformats.org/drawingml/2006/table">
            <a:tbl>
              <a:tblPr firstRow="1" bandRow="1">
                <a:tableStyleId>{5C22544A-7EE6-4342-B048-85BDC9FD1C3A}</a:tableStyleId>
              </a:tblPr>
              <a:tblGrid>
                <a:gridCol w="4800600"/>
                <a:gridCol w="4800600"/>
              </a:tblGrid>
              <a:tr h="370840">
                <a:tc>
                  <a:txBody>
                    <a:bodyPr/>
                    <a:lstStyle/>
                    <a:p>
                      <a:r>
                        <a:rPr lang="en-IN" sz="3200" dirty="0" smtClean="0"/>
                        <a:t>PROGRAMME </a:t>
                      </a:r>
                      <a:endParaRPr lang="en-US" sz="3200" dirty="0"/>
                    </a:p>
                  </a:txBody>
                  <a:tcPr/>
                </a:tc>
                <a:tc>
                  <a:txBody>
                    <a:bodyPr/>
                    <a:lstStyle/>
                    <a:p>
                      <a:r>
                        <a:rPr lang="en-IN" sz="3200" dirty="0" smtClean="0"/>
                        <a:t>BCA</a:t>
                      </a:r>
                      <a:endParaRPr lang="en-US" sz="3200" dirty="0"/>
                    </a:p>
                  </a:txBody>
                  <a:tcPr/>
                </a:tc>
              </a:tr>
              <a:tr h="370840">
                <a:tc>
                  <a:txBody>
                    <a:bodyPr/>
                    <a:lstStyle/>
                    <a:p>
                      <a:r>
                        <a:rPr lang="en-IN" sz="3200" dirty="0" smtClean="0"/>
                        <a:t>SUBJECT</a:t>
                      </a:r>
                      <a:endParaRPr lang="en-US" sz="3200" dirty="0"/>
                    </a:p>
                  </a:txBody>
                  <a:tcPr/>
                </a:tc>
                <a:tc>
                  <a:txBody>
                    <a:bodyPr/>
                    <a:lstStyle/>
                    <a:p>
                      <a:r>
                        <a:rPr lang="en-IN" sz="3200" dirty="0" smtClean="0"/>
                        <a:t>SOFTWARE ENGINEERING</a:t>
                      </a:r>
                      <a:endParaRPr lang="en-US" sz="3200" dirty="0"/>
                    </a:p>
                  </a:txBody>
                  <a:tcPr/>
                </a:tc>
              </a:tr>
              <a:tr h="370840">
                <a:tc>
                  <a:txBody>
                    <a:bodyPr/>
                    <a:lstStyle/>
                    <a:p>
                      <a:r>
                        <a:rPr lang="en-IN" sz="3200" dirty="0" smtClean="0"/>
                        <a:t>SEMESTER</a:t>
                      </a:r>
                      <a:endParaRPr lang="en-US" sz="3200" dirty="0"/>
                    </a:p>
                  </a:txBody>
                  <a:tcPr/>
                </a:tc>
                <a:tc>
                  <a:txBody>
                    <a:bodyPr/>
                    <a:lstStyle/>
                    <a:p>
                      <a:r>
                        <a:rPr lang="en-IN" sz="3200" dirty="0" smtClean="0"/>
                        <a:t>III</a:t>
                      </a:r>
                      <a:endParaRPr lang="en-US" sz="3200" dirty="0"/>
                    </a:p>
                  </a:txBody>
                  <a:tcPr/>
                </a:tc>
              </a:tr>
              <a:tr h="370840">
                <a:tc>
                  <a:txBody>
                    <a:bodyPr/>
                    <a:lstStyle/>
                    <a:p>
                      <a:r>
                        <a:rPr lang="en-IN" sz="3200" dirty="0" smtClean="0"/>
                        <a:t>UNIVERSITY </a:t>
                      </a:r>
                      <a:endParaRPr lang="en-US" sz="3200" dirty="0"/>
                    </a:p>
                  </a:txBody>
                  <a:tcPr/>
                </a:tc>
                <a:tc>
                  <a:txBody>
                    <a:bodyPr/>
                    <a:lstStyle/>
                    <a:p>
                      <a:r>
                        <a:rPr lang="en-IN" sz="3200" dirty="0" smtClean="0"/>
                        <a:t>MYSORE</a:t>
                      </a:r>
                      <a:endParaRPr lang="en-US" sz="3200" dirty="0"/>
                    </a:p>
                  </a:txBody>
                  <a:tcPr/>
                </a:tc>
              </a:tr>
              <a:tr h="370840">
                <a:tc>
                  <a:txBody>
                    <a:bodyPr/>
                    <a:lstStyle/>
                    <a:p>
                      <a:r>
                        <a:rPr lang="en-IN" sz="3200" dirty="0" smtClean="0"/>
                        <a:t>SESSION </a:t>
                      </a:r>
                      <a:endParaRPr lang="en-US" sz="3200" dirty="0"/>
                    </a:p>
                  </a:txBody>
                  <a:tcPr/>
                </a:tc>
                <a:tc>
                  <a:txBody>
                    <a:bodyPr/>
                    <a:lstStyle/>
                    <a:p>
                      <a:r>
                        <a:rPr lang="en-IN" sz="3200" dirty="0" smtClean="0"/>
                        <a:t>1</a:t>
                      </a:r>
                      <a:endParaRPr lang="en-US" sz="3200" dirty="0"/>
                    </a:p>
                  </a:txBody>
                  <a:tcPr/>
                </a:tc>
              </a:tr>
            </a:tbl>
          </a:graphicData>
        </a:graphic>
      </p:graphicFrame>
      <p:sp>
        <p:nvSpPr>
          <p:cNvPr id="7" name="Footer Placeholder 6"/>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extLst>
      <p:ext uri="{BB962C8B-B14F-4D97-AF65-F5344CB8AC3E}">
        <p14:creationId xmlns="" xmlns:p14="http://schemas.microsoft.com/office/powerpoint/2010/main" val="4232720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AF0864-F800-4B98-BFCA-524C439C27DA}"/>
              </a:ext>
            </a:extLst>
          </p:cNvPr>
          <p:cNvSpPr>
            <a:spLocks noGrp="1"/>
          </p:cNvSpPr>
          <p:nvPr>
            <p:ph type="title"/>
          </p:nvPr>
        </p:nvSpPr>
        <p:spPr/>
        <p:txBody>
          <a:bodyPr>
            <a:normAutofit/>
          </a:bodyPr>
          <a:lstStyle/>
          <a:p>
            <a:r>
              <a:rPr lang="en-IN" sz="5000" dirty="0" smtClean="0">
                <a:latin typeface="Times New Roman" panose="02020603050405020304" pitchFamily="18" charset="0"/>
                <a:cs typeface="Times New Roman" panose="02020603050405020304" pitchFamily="18" charset="0"/>
              </a:rPr>
              <a:t>Unit 1</a:t>
            </a:r>
            <a:endParaRPr lang="en-IN" sz="5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917F33E9-7C20-49E9-81A8-5C47FA724355}"/>
              </a:ext>
            </a:extLst>
          </p:cNvPr>
          <p:cNvSpPr>
            <a:spLocks noGrp="1"/>
          </p:cNvSpPr>
          <p:nvPr>
            <p:ph idx="1"/>
          </p:nvPr>
        </p:nvSpPr>
        <p:spPr>
          <a:xfrm>
            <a:off x="1330125" y="2533783"/>
            <a:ext cx="9601196" cy="3318936"/>
          </a:xfrm>
        </p:spPr>
        <p:txBody>
          <a:bodyPr>
            <a:normAutofit/>
          </a:bodyPr>
          <a:lstStyle/>
          <a:p>
            <a:pPr marL="0" indent="0">
              <a:buNone/>
            </a:pPr>
            <a:r>
              <a:rPr lang="en-IN" sz="3200" dirty="0" smtClean="0"/>
              <a:t>Session-02</a:t>
            </a:r>
          </a:p>
          <a:p>
            <a:pPr marL="0" indent="0">
              <a:buNone/>
            </a:pPr>
            <a:endParaRPr lang="en-IN" dirty="0"/>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extLst>
      <p:ext uri="{BB962C8B-B14F-4D97-AF65-F5344CB8AC3E}">
        <p14:creationId xmlns="" xmlns:p14="http://schemas.microsoft.com/office/powerpoint/2010/main" val="34663047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5000" dirty="0" smtClean="0"/>
              <a:t>introduction</a:t>
            </a:r>
            <a:endParaRPr lang="en-US" sz="5000" dirty="0"/>
          </a:p>
        </p:txBody>
      </p:sp>
      <p:sp>
        <p:nvSpPr>
          <p:cNvPr id="6" name="Footer Placeholder 5"/>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94876F-21DA-4BA8-95AE-DE4B8197188B}"/>
              </a:ext>
            </a:extLst>
          </p:cNvPr>
          <p:cNvSpPr>
            <a:spLocks noGrp="1"/>
          </p:cNvSpPr>
          <p:nvPr>
            <p:ph type="title"/>
          </p:nvPr>
        </p:nvSpPr>
        <p:spPr/>
        <p:txBody>
          <a:bodyPr>
            <a:normAutofit/>
          </a:bodyPr>
          <a:lstStyle/>
          <a:p>
            <a:r>
              <a:rPr lang="en-US" sz="5000" dirty="0" smtClean="0">
                <a:latin typeface="Times New Roman" panose="02020603050405020304" pitchFamily="18" charset="0"/>
                <a:cs typeface="Times New Roman" panose="02020603050405020304" pitchFamily="18" charset="0"/>
              </a:rPr>
              <a:t>Recap of previous class</a:t>
            </a:r>
            <a:endParaRPr lang="en-IN" sz="5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F67CF2C2-8A4D-4886-B933-3D8F0340CAD5}"/>
              </a:ext>
            </a:extLst>
          </p:cNvPr>
          <p:cNvSpPr>
            <a:spLocks noGrp="1"/>
          </p:cNvSpPr>
          <p:nvPr>
            <p:ph idx="1"/>
          </p:nvPr>
        </p:nvSpPr>
        <p:spPr/>
        <p:txBody>
          <a:bodyPr>
            <a:normAutofit/>
          </a:bodyPr>
          <a:lstStyle/>
          <a:p>
            <a:r>
              <a:rPr lang="en-US" sz="3200" dirty="0" smtClean="0"/>
              <a:t>System modeling</a:t>
            </a:r>
          </a:p>
          <a:p>
            <a:r>
              <a:rPr lang="en-US" sz="3200" dirty="0" smtClean="0"/>
              <a:t>The system engineering process</a:t>
            </a:r>
          </a:p>
          <a:p>
            <a:r>
              <a:rPr lang="en-US" sz="3200" dirty="0" smtClean="0"/>
              <a:t> System Procurement</a:t>
            </a:r>
            <a:endParaRPr lang="en-US" sz="32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extLst>
      <p:ext uri="{BB962C8B-B14F-4D97-AF65-F5344CB8AC3E}">
        <p14:creationId xmlns="" xmlns:p14="http://schemas.microsoft.com/office/powerpoint/2010/main" val="21563440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5000" dirty="0" smtClean="0"/>
              <a:t>Key terminologies</a:t>
            </a:r>
            <a:endParaRPr lang="en-US" sz="5000" dirty="0"/>
          </a:p>
        </p:txBody>
      </p:sp>
      <p:sp>
        <p:nvSpPr>
          <p:cNvPr id="3" name="Content Placeholder 2"/>
          <p:cNvSpPr>
            <a:spLocks noGrp="1"/>
          </p:cNvSpPr>
          <p:nvPr>
            <p:ph idx="1"/>
          </p:nvPr>
        </p:nvSpPr>
        <p:spPr/>
        <p:txBody>
          <a:bodyPr>
            <a:normAutofit/>
          </a:bodyPr>
          <a:lstStyle/>
          <a:p>
            <a:r>
              <a:rPr lang="en-US" sz="3200" dirty="0" smtClean="0"/>
              <a:t>Software process models</a:t>
            </a:r>
            <a:endParaRPr lang="en-US" sz="3200" dirty="0">
              <a:latin typeface="+mj-lt"/>
            </a:endParaRPr>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14350" indent="-514350"/>
            <a:r>
              <a:rPr lang="en-US" sz="5400" dirty="0" smtClean="0"/>
              <a:t>Water fall model:</a:t>
            </a:r>
          </a:p>
        </p:txBody>
      </p:sp>
      <p:sp>
        <p:nvSpPr>
          <p:cNvPr id="3" name="Content Placeholder 2"/>
          <p:cNvSpPr>
            <a:spLocks noGrp="1"/>
          </p:cNvSpPr>
          <p:nvPr>
            <p:ph idx="1"/>
          </p:nvPr>
        </p:nvSpPr>
        <p:spPr>
          <a:xfrm>
            <a:off x="1399573" y="2556931"/>
            <a:ext cx="9601196" cy="3318936"/>
          </a:xfrm>
        </p:spPr>
        <p:txBody>
          <a:bodyPr>
            <a:normAutofit/>
          </a:bodyPr>
          <a:lstStyle/>
          <a:p>
            <a:pPr marL="514350" indent="-514350">
              <a:buAutoNum type="arabicPeriod"/>
            </a:pPr>
            <a:r>
              <a:rPr lang="en-US" sz="3600" dirty="0" smtClean="0"/>
              <a:t>Water fall model:</a:t>
            </a:r>
          </a:p>
          <a:p>
            <a:pPr marL="514350" indent="-514350">
              <a:buNone/>
            </a:pPr>
            <a:r>
              <a:rPr lang="en-US" sz="3600" dirty="0" smtClean="0"/>
              <a:t>It has 2 types</a:t>
            </a:r>
          </a:p>
          <a:p>
            <a:pPr marL="514350" indent="-514350">
              <a:buNone/>
            </a:pPr>
            <a:r>
              <a:rPr lang="en-US" sz="3600" dirty="0" smtClean="0"/>
              <a:t>-&gt;iterative  Water fall model and </a:t>
            </a:r>
          </a:p>
          <a:p>
            <a:pPr marL="514350" indent="-514350">
              <a:buNone/>
            </a:pPr>
            <a:r>
              <a:rPr lang="en-US" sz="3600" dirty="0" smtClean="0"/>
              <a:t>-&gt;classical Water fall model </a:t>
            </a:r>
          </a:p>
          <a:p>
            <a:pPr>
              <a:buNone/>
            </a:pPr>
            <a:endParaRPr lang="en-US" dirty="0"/>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pic>
        <p:nvPicPr>
          <p:cNvPr id="6" name="Picture 2"/>
          <p:cNvPicPr>
            <a:picLocks noGrp="1" noChangeAspect="1" noChangeArrowheads="1"/>
          </p:cNvPicPr>
          <p:nvPr>
            <p:ph idx="1"/>
          </p:nvPr>
        </p:nvPicPr>
        <p:blipFill>
          <a:blip r:embed="rId2"/>
          <a:srcRect/>
          <a:stretch>
            <a:fillRect/>
          </a:stretch>
        </p:blipFill>
        <p:spPr bwMode="auto">
          <a:xfrm>
            <a:off x="3145337" y="2557463"/>
            <a:ext cx="5901325" cy="3317875"/>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Phase Containment of Errors:</a:t>
            </a:r>
            <a:endParaRPr lang="en-US" dirty="0"/>
          </a:p>
        </p:txBody>
      </p:sp>
      <p:sp>
        <p:nvSpPr>
          <p:cNvPr id="3" name="Content Placeholder 2"/>
          <p:cNvSpPr>
            <a:spLocks noGrp="1"/>
          </p:cNvSpPr>
          <p:nvPr>
            <p:ph idx="1"/>
          </p:nvPr>
        </p:nvSpPr>
        <p:spPr/>
        <p:txBody>
          <a:bodyPr>
            <a:normAutofit/>
          </a:bodyPr>
          <a:lstStyle/>
          <a:p>
            <a:r>
              <a:rPr lang="en-US" sz="3200" dirty="0" smtClean="0"/>
              <a:t>The principle of detecting errors as close to their points of commitment as possible is known as Phase containment of errors.</a:t>
            </a:r>
            <a:endParaRPr lang="en-US" dirty="0"/>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5400" dirty="0" smtClean="0"/>
              <a:t>Classical Waterfall Model</a:t>
            </a:r>
            <a:br>
              <a:rPr lang="en-US" sz="5400" dirty="0" smtClean="0"/>
            </a:br>
            <a:endParaRPr lang="en-US" sz="5000" dirty="0"/>
          </a:p>
        </p:txBody>
      </p:sp>
      <p:sp>
        <p:nvSpPr>
          <p:cNvPr id="3" name="Content Placeholder 2"/>
          <p:cNvSpPr>
            <a:spLocks noGrp="1"/>
          </p:cNvSpPr>
          <p:nvPr>
            <p:ph idx="1"/>
          </p:nvPr>
        </p:nvSpPr>
        <p:spPr/>
        <p:txBody>
          <a:bodyPr>
            <a:noAutofit/>
          </a:bodyPr>
          <a:lstStyle/>
          <a:p>
            <a:r>
              <a:rPr lang="en-US" sz="3200" dirty="0" smtClean="0"/>
              <a:t>Classical waterfall model is the basic </a:t>
            </a:r>
            <a:r>
              <a:rPr lang="en-US" sz="3200" b="1" dirty="0" smtClean="0"/>
              <a:t>software development life cycle</a:t>
            </a:r>
            <a:r>
              <a:rPr lang="en-US" sz="3200" dirty="0" smtClean="0"/>
              <a:t> model. It is very simple but idealistic. Earlier this model was very popular but nowadays it is not used. But it is very important because all the other software development life cycle models are based on the classical waterfall model., </a:t>
            </a:r>
            <a:endParaRPr lang="en-US" sz="1200" dirty="0" smtClean="0"/>
          </a:p>
          <a:p>
            <a:pPr>
              <a:buNone/>
            </a:pPr>
            <a:endParaRPr lang="en-US" sz="1200" b="1" dirty="0"/>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353274" y="2464335"/>
            <a:ext cx="9601196" cy="3318936"/>
          </a:xfrm>
        </p:spPr>
        <p:txBody>
          <a:bodyPr>
            <a:normAutofit fontScale="77500" lnSpcReduction="20000"/>
          </a:bodyPr>
          <a:lstStyle/>
          <a:p>
            <a:r>
              <a:rPr lang="en-US" sz="3600" b="1" dirty="0" smtClean="0"/>
              <a:t>Design</a:t>
            </a:r>
            <a:r>
              <a:rPr lang="en-US" sz="3600" dirty="0" smtClean="0"/>
              <a:t>: The aim of the design phase is to transform the requirements specified in the SRS document into a structure that is suitable for implementation in some programming language.</a:t>
            </a:r>
          </a:p>
          <a:p>
            <a:r>
              <a:rPr lang="en-US" sz="3600" b="1" dirty="0" smtClean="0"/>
              <a:t>Coding and Unit testing</a:t>
            </a:r>
            <a:r>
              <a:rPr lang="en-US" sz="3600" dirty="0" smtClean="0"/>
              <a:t>: In coding phase software design is translated into source code using any suitable programming language. Thus each designed module is coded. The aim of the unit testing phase is to check whether each module is working properly or not.</a:t>
            </a:r>
          </a:p>
          <a:p>
            <a:endParaRPr lang="en-US" dirty="0"/>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10000"/>
          </a:bodyPr>
          <a:lstStyle/>
          <a:p>
            <a:r>
              <a:rPr lang="en-US" sz="3200" b="1" dirty="0" smtClean="0"/>
              <a:t>Integration and System testing</a:t>
            </a:r>
            <a:r>
              <a:rPr lang="en-US" sz="3200" dirty="0" smtClean="0"/>
              <a:t>: Integration of different modules are undertaken soon after they have been coded and unit tested. Integration of various modules is carried out incrementally over a number of steps. During each integration step, previously planned modules are added to the partially integrated system and the resultant system is tested. Finally, after all the modules have been successfully integrated and tested, the full working system is obtained and system testing is carried out on this.</a:t>
            </a:r>
          </a:p>
          <a:p>
            <a:pPr>
              <a:buNone/>
            </a:pPr>
            <a:endParaRPr lang="en-US" sz="3200" dirty="0" smtClean="0"/>
          </a:p>
          <a:p>
            <a:endParaRPr lang="en-US" dirty="0"/>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000" dirty="0" smtClean="0"/>
              <a:t>Spiral Model</a:t>
            </a:r>
            <a:br>
              <a:rPr lang="en-US" sz="5000" dirty="0" smtClean="0"/>
            </a:br>
            <a:endParaRPr lang="en-US" sz="5000" dirty="0"/>
          </a:p>
        </p:txBody>
      </p:sp>
      <p:sp>
        <p:nvSpPr>
          <p:cNvPr id="3" name="Content Placeholder 2"/>
          <p:cNvSpPr>
            <a:spLocks noGrp="1"/>
          </p:cNvSpPr>
          <p:nvPr>
            <p:ph idx="1"/>
          </p:nvPr>
        </p:nvSpPr>
        <p:spPr/>
        <p:txBody>
          <a:bodyPr>
            <a:noAutofit/>
          </a:bodyPr>
          <a:lstStyle/>
          <a:p>
            <a:pPr>
              <a:buNone/>
            </a:pPr>
            <a:r>
              <a:rPr lang="en-US" sz="3200" b="1" dirty="0" smtClean="0"/>
              <a:t>Spiral model</a:t>
            </a:r>
            <a:r>
              <a:rPr lang="en-US" sz="3200" dirty="0" smtClean="0"/>
              <a:t> is one of the most important Software Development Life Cycle models, which provides support for </a:t>
            </a:r>
            <a:r>
              <a:rPr lang="en-US" sz="3200" b="1" dirty="0" smtClean="0"/>
              <a:t>Risk Handling</a:t>
            </a:r>
            <a:r>
              <a:rPr lang="en-US" sz="3200" dirty="0" smtClean="0"/>
              <a:t>. In its diagrammatic representation, it looks like a spiral with many loops. The exact number of loops of the spiral is unknown and can vary from project to project. </a:t>
            </a:r>
            <a:r>
              <a:rPr lang="en-US" sz="3200" b="1" dirty="0" smtClean="0"/>
              <a:t>Each loop of the spiral is called a Phase of the software development process.</a:t>
            </a:r>
            <a:r>
              <a:rPr lang="en-US" sz="3200" dirty="0" smtClean="0"/>
              <a:t> </a:t>
            </a:r>
            <a:endParaRPr lang="en-US" sz="3200" dirty="0"/>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83827" y="2475909"/>
            <a:ext cx="9601196" cy="3318936"/>
          </a:xfrm>
        </p:spPr>
        <p:txBody>
          <a:bodyPr>
            <a:normAutofit/>
          </a:bodyPr>
          <a:lstStyle/>
          <a:p>
            <a:pPr>
              <a:buNone/>
            </a:pPr>
            <a:endParaRPr lang="en-US" sz="3200" dirty="0" smtClean="0"/>
          </a:p>
          <a:p>
            <a:endParaRPr lang="en-US" dirty="0"/>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pic>
        <p:nvPicPr>
          <p:cNvPr id="6" name="Picture 2"/>
          <p:cNvPicPr>
            <a:picLocks noChangeAspect="1" noChangeArrowheads="1"/>
          </p:cNvPicPr>
          <p:nvPr/>
        </p:nvPicPr>
        <p:blipFill>
          <a:blip r:embed="rId2"/>
          <a:stretch>
            <a:fillRect/>
          </a:stretch>
        </p:blipFill>
        <p:spPr bwMode="auto">
          <a:xfrm>
            <a:off x="2119838" y="2465408"/>
            <a:ext cx="4904323" cy="3541692"/>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SYEDA MASARATH,ASSISTANT  PROFESSOR OF  COMPUTER SCIENCE ,ST PHILOMENAS COLLEGE, MYSORE</a:t>
            </a:r>
            <a:endParaRPr lang="en-IN"/>
          </a:p>
        </p:txBody>
      </p:sp>
      <p:sp>
        <p:nvSpPr>
          <p:cNvPr id="6" name="Content Placeholder 5"/>
          <p:cNvSpPr>
            <a:spLocks noGrp="1"/>
          </p:cNvSpPr>
          <p:nvPr>
            <p:ph idx="1"/>
          </p:nvPr>
        </p:nvSpPr>
        <p:spPr>
          <a:xfrm>
            <a:off x="1272252" y="2464334"/>
            <a:ext cx="9601196" cy="3318936"/>
          </a:xfrm>
        </p:spPr>
        <p:txBody>
          <a:bodyPr>
            <a:normAutofit fontScale="70000" lnSpcReduction="20000"/>
          </a:bodyPr>
          <a:lstStyle/>
          <a:p>
            <a:pPr fontAlgn="base">
              <a:buNone/>
            </a:pPr>
            <a:r>
              <a:rPr lang="en-US" sz="3200" dirty="0" smtClean="0"/>
              <a:t>four quadrants are discussed below-</a:t>
            </a:r>
          </a:p>
          <a:p>
            <a:r>
              <a:rPr lang="en-US" sz="3200" b="1" dirty="0" smtClean="0"/>
              <a:t>Objectives determination and identify alternative solutions:</a:t>
            </a:r>
            <a:r>
              <a:rPr lang="en-US" sz="3200" dirty="0" smtClean="0"/>
              <a:t> Requirements are gathered from the customers and the objectives are identified, elaborated and analyzed at the start of every phase. Then alternative solutions possible for the phase are proposed in this quadrant.</a:t>
            </a:r>
          </a:p>
          <a:p>
            <a:r>
              <a:rPr lang="en-US" sz="3200" b="1" dirty="0" smtClean="0"/>
              <a:t>Identify and resolve Risks:</a:t>
            </a:r>
            <a:r>
              <a:rPr lang="en-US" sz="3200" dirty="0" smtClean="0"/>
              <a:t> During the second quadrant all the possible solutions are evaluated to select the best possible solution. Then the risks associated with that solution is identified and the risks are resolved using the best possible strategy. At the end of this quadrant, Prototype is built for the best possible solution.</a:t>
            </a:r>
          </a:p>
          <a:p>
            <a:endParaRPr lang="en-US"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701" y="1086304"/>
            <a:ext cx="9601196" cy="1303867"/>
          </a:xfrm>
        </p:spPr>
        <p:txBody>
          <a:bodyPr>
            <a:normAutofit/>
          </a:bodyPr>
          <a:lstStyle/>
          <a:p>
            <a:pPr algn="l"/>
            <a:endParaRPr lang="en-US" sz="5000" dirty="0"/>
          </a:p>
        </p:txBody>
      </p:sp>
      <p:sp>
        <p:nvSpPr>
          <p:cNvPr id="3" name="Content Placeholder 2"/>
          <p:cNvSpPr>
            <a:spLocks noGrp="1"/>
          </p:cNvSpPr>
          <p:nvPr>
            <p:ph idx="1"/>
          </p:nvPr>
        </p:nvSpPr>
        <p:spPr/>
        <p:txBody>
          <a:bodyPr>
            <a:normAutofit/>
          </a:bodyPr>
          <a:lstStyle/>
          <a:p>
            <a:r>
              <a:rPr lang="en-US" b="1" dirty="0" smtClean="0"/>
              <a:t>Develop next version of the Product:</a:t>
            </a:r>
            <a:r>
              <a:rPr lang="en-US" dirty="0" smtClean="0"/>
              <a:t> During the third quadrant, the identified features are developed and verified through testing. At the end of the third quadrant, the next version of the software is available.</a:t>
            </a:r>
          </a:p>
          <a:p>
            <a:r>
              <a:rPr lang="en-US" b="1" dirty="0" smtClean="0"/>
              <a:t>Review and plan for the next Phase:</a:t>
            </a:r>
            <a:r>
              <a:rPr lang="en-US" dirty="0" smtClean="0"/>
              <a:t> In the fourth quadrant, the Customers evaluate the so far developed version of the software. In the end, planning for the next phase is started.</a:t>
            </a:r>
          </a:p>
          <a:p>
            <a:endParaRPr lang="en-US" dirty="0"/>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5000" dirty="0" smtClean="0"/>
              <a:t>Outcome of this session</a:t>
            </a:r>
            <a:endParaRPr lang="en-US" sz="5000" dirty="0"/>
          </a:p>
        </p:txBody>
      </p:sp>
      <p:sp>
        <p:nvSpPr>
          <p:cNvPr id="3" name="Content Placeholder 2"/>
          <p:cNvSpPr>
            <a:spLocks noGrp="1"/>
          </p:cNvSpPr>
          <p:nvPr>
            <p:ph idx="1"/>
          </p:nvPr>
        </p:nvSpPr>
        <p:spPr/>
        <p:txBody>
          <a:bodyPr>
            <a:normAutofit/>
          </a:bodyPr>
          <a:lstStyle/>
          <a:p>
            <a:pPr>
              <a:buNone/>
            </a:pPr>
            <a:r>
              <a:rPr lang="en-IN" sz="3200" dirty="0" smtClean="0"/>
              <a:t>To have understood</a:t>
            </a:r>
          </a:p>
          <a:p>
            <a:pPr>
              <a:buFont typeface="Wingdings" pitchFamily="2" charset="2"/>
              <a:buChar char="Ø"/>
            </a:pPr>
            <a:r>
              <a:rPr lang="en-US" sz="3200" dirty="0" smtClean="0"/>
              <a:t>Software process models</a:t>
            </a:r>
            <a:endParaRPr lang="en-IN" sz="3200" dirty="0" smtClean="0"/>
          </a:p>
        </p:txBody>
      </p:sp>
      <p:sp>
        <p:nvSpPr>
          <p:cNvPr id="4" name="Footer Placeholder 3"/>
          <p:cNvSpPr>
            <a:spLocks noGrp="1"/>
          </p:cNvSpPr>
          <p:nvPr>
            <p:ph type="ftr" sz="quarter" idx="11"/>
          </p:nvPr>
        </p:nvSpPr>
        <p:spPr/>
        <p:txBody>
          <a:bodyPr/>
          <a:lstStyle/>
          <a:p>
            <a:r>
              <a:rPr lang="en-US" smtClean="0"/>
              <a:t>SYEDA MASARATH,ASSISTANT  PROFESSOR OF  COMPUTER SCIENCE ,ST PHILOMENAS COLLEGE, MYSORE</a:t>
            </a:r>
            <a:endParaRPr lang="en-I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5000" dirty="0" smtClean="0"/>
              <a:t>References</a:t>
            </a:r>
            <a:endParaRPr lang="en-US" sz="5000" dirty="0"/>
          </a:p>
        </p:txBody>
      </p:sp>
      <p:sp>
        <p:nvSpPr>
          <p:cNvPr id="3" name="Content Placeholder 2"/>
          <p:cNvSpPr>
            <a:spLocks noGrp="1"/>
          </p:cNvSpPr>
          <p:nvPr>
            <p:ph idx="1"/>
          </p:nvPr>
        </p:nvSpPr>
        <p:spPr/>
        <p:txBody>
          <a:bodyPr>
            <a:normAutofit fontScale="70000" lnSpcReduction="20000"/>
          </a:bodyPr>
          <a:lstStyle/>
          <a:p>
            <a:pPr>
              <a:buNone/>
            </a:pPr>
            <a:r>
              <a:rPr lang="en-US" sz="3200" b="1" u="sng" dirty="0" smtClean="0"/>
              <a:t>Text Books:</a:t>
            </a:r>
            <a:endParaRPr lang="en-US" sz="3200" dirty="0" smtClean="0"/>
          </a:p>
          <a:p>
            <a:pPr lvl="0"/>
            <a:r>
              <a:rPr lang="en-US" sz="3200" dirty="0" smtClean="0"/>
              <a:t>Software Engineering, Ian </a:t>
            </a:r>
            <a:r>
              <a:rPr lang="en-US" sz="3200" dirty="0" err="1" smtClean="0"/>
              <a:t>Sommerville</a:t>
            </a:r>
            <a:r>
              <a:rPr lang="en-US" sz="3200" dirty="0" smtClean="0"/>
              <a:t>, 6</a:t>
            </a:r>
            <a:r>
              <a:rPr lang="en-US" sz="3200" baseline="30000" dirty="0" smtClean="0"/>
              <a:t>th</a:t>
            </a:r>
            <a:r>
              <a:rPr lang="en-US" sz="3200" dirty="0" smtClean="0"/>
              <a:t> Edition, Pearson Education Ltd., 2001.</a:t>
            </a:r>
          </a:p>
          <a:p>
            <a:pPr>
              <a:buNone/>
            </a:pPr>
            <a:r>
              <a:rPr lang="en-US" sz="3200" dirty="0" smtClean="0"/>
              <a:t> </a:t>
            </a:r>
          </a:p>
          <a:p>
            <a:pPr>
              <a:buNone/>
            </a:pPr>
            <a:r>
              <a:rPr lang="en-US" sz="3200" b="1" u="sng" dirty="0" smtClean="0"/>
              <a:t>Reference Books:</a:t>
            </a:r>
            <a:endParaRPr lang="en-US" sz="3200" dirty="0" smtClean="0"/>
          </a:p>
          <a:p>
            <a:pPr lvl="0"/>
            <a:r>
              <a:rPr lang="en-US" sz="3200" dirty="0" smtClean="0"/>
              <a:t>Software Engineering – A practitioners approach, Roger. S. Pressman, Tata-McGraw Hill 4</a:t>
            </a:r>
            <a:r>
              <a:rPr lang="en-US" sz="3200" baseline="30000" dirty="0" smtClean="0"/>
              <a:t>th</a:t>
            </a:r>
            <a:r>
              <a:rPr lang="en-US" sz="3200" dirty="0" smtClean="0"/>
              <a:t> Edition.</a:t>
            </a:r>
          </a:p>
          <a:p>
            <a:r>
              <a:rPr lang="en-US" sz="3200" dirty="0" smtClean="0"/>
              <a:t>An Integrated Approach to Software Engineering, </a:t>
            </a:r>
            <a:r>
              <a:rPr lang="en-US" sz="3200" dirty="0" err="1" smtClean="0"/>
              <a:t>Pankaj</a:t>
            </a:r>
            <a:r>
              <a:rPr lang="en-US" sz="3200" dirty="0" smtClean="0"/>
              <a:t> </a:t>
            </a:r>
            <a:r>
              <a:rPr lang="en-US" sz="3200" dirty="0" err="1" smtClean="0"/>
              <a:t>Jalote</a:t>
            </a:r>
            <a:r>
              <a:rPr lang="en-US" sz="3200" dirty="0" smtClean="0"/>
              <a:t>, </a:t>
            </a:r>
            <a:r>
              <a:rPr lang="en-US" sz="3200" dirty="0" err="1" smtClean="0"/>
              <a:t>Narosa</a:t>
            </a:r>
            <a:r>
              <a:rPr lang="en-US" sz="3200" dirty="0" smtClean="0"/>
              <a:t> Publications.</a:t>
            </a:r>
          </a:p>
          <a:p>
            <a:endParaRPr lang="en-US" sz="3200" dirty="0" smtClean="0"/>
          </a:p>
          <a:p>
            <a:pPr>
              <a:buNone/>
            </a:pPr>
            <a:endParaRPr lang="en-US" sz="1200" dirty="0"/>
          </a:p>
        </p:txBody>
      </p:sp>
      <p:sp>
        <p:nvSpPr>
          <p:cNvPr id="4" name="Footer Placeholder 3"/>
          <p:cNvSpPr>
            <a:spLocks noGrp="1"/>
          </p:cNvSpPr>
          <p:nvPr>
            <p:ph type="ftr" sz="quarter" idx="11"/>
          </p:nvPr>
        </p:nvSpPr>
        <p:spPr/>
        <p:txBody>
          <a:bodyPr/>
          <a:lstStyle/>
          <a:p>
            <a:r>
              <a:rPr lang="en-US" sz="1200" smtClean="0"/>
              <a:t>SYEDA MASARATH,ASSISTANT  PROFESSOR OF  COMPUTER SCIENCE ,ST PHILOMENAS COLLEGE, MYSORE</a:t>
            </a:r>
            <a:endParaRPr lang="en-IN" sz="120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138</TotalTime>
  <Words>514</Words>
  <Application>Microsoft Office PowerPoint</Application>
  <PresentationFormat>Custom</PresentationFormat>
  <Paragraphs>67</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Organic</vt:lpstr>
      <vt:lpstr>Software  engineering</vt:lpstr>
      <vt:lpstr>Unit 1</vt:lpstr>
      <vt:lpstr>introduction</vt:lpstr>
      <vt:lpstr>Recap of previous class</vt:lpstr>
      <vt:lpstr>Key terminologies</vt:lpstr>
      <vt:lpstr>Water fall model:</vt:lpstr>
      <vt:lpstr>Slide 7</vt:lpstr>
      <vt:lpstr>Phase Containment of Errors:</vt:lpstr>
      <vt:lpstr>Classical Waterfall Model </vt:lpstr>
      <vt:lpstr>Slide 10</vt:lpstr>
      <vt:lpstr>Slide 11</vt:lpstr>
      <vt:lpstr>Spiral Model </vt:lpstr>
      <vt:lpstr>Slide 13</vt:lpstr>
      <vt:lpstr>Slide 14</vt:lpstr>
      <vt:lpstr>Slide 15</vt:lpstr>
      <vt:lpstr>Outcome of this session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Foreign direct investment</dc:title>
  <dc:creator>manu geetha</dc:creator>
  <cp:lastModifiedBy>user</cp:lastModifiedBy>
  <cp:revision>20</cp:revision>
  <dcterms:created xsi:type="dcterms:W3CDTF">2021-07-09T12:20:20Z</dcterms:created>
  <dcterms:modified xsi:type="dcterms:W3CDTF">2021-08-27T10:26:30Z</dcterms:modified>
</cp:coreProperties>
</file>