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sz="2400" b="1" dirty="0" smtClean="0"/>
              <a:t>Database System Concepts and Architecture</a:t>
            </a:r>
            <a:r>
              <a:rPr lang="en-IN" sz="2400" dirty="0" smtClean="0"/>
              <a:t/>
            </a:r>
            <a:br>
              <a:rPr lang="en-IN" sz="2400" dirty="0" smtClean="0"/>
            </a:br>
            <a:r>
              <a:rPr lang="en-US" sz="2000" b="1" dirty="0" smtClean="0"/>
              <a:t>Data Models, Schemas, and Instances</a:t>
            </a:r>
            <a:r>
              <a:rPr lang="en-IN" sz="2000" dirty="0" smtClean="0"/>
              <a:t/>
            </a:r>
            <a:br>
              <a:rPr lang="en-IN" sz="2000" dirty="0" smtClean="0"/>
            </a:br>
            <a:r>
              <a:rPr lang="en-US" sz="2400" b="1" dirty="0" smtClean="0"/>
              <a:t> </a:t>
            </a:r>
            <a:r>
              <a:rPr lang="en-IN" sz="2400" dirty="0" smtClean="0"/>
              <a:t/>
            </a:r>
            <a:br>
              <a:rPr lang="en-IN" sz="2400" dirty="0" smtClean="0"/>
            </a:br>
            <a:endParaRPr lang="en-IN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b="1" dirty="0" smtClean="0"/>
              <a:t>data model:</a:t>
            </a:r>
            <a:endParaRPr lang="en-IN" dirty="0" smtClean="0"/>
          </a:p>
          <a:p>
            <a:r>
              <a:rPr lang="en-US" dirty="0" smtClean="0"/>
              <a:t>it a collection of concepts that can be used to describe the structure of a database—provides the necessary means to achieve this abstraction.</a:t>
            </a:r>
            <a:endParaRPr lang="en-IN" dirty="0" smtClean="0"/>
          </a:p>
          <a:p>
            <a:r>
              <a:rPr lang="en-US" dirty="0" smtClean="0"/>
              <a:t> By </a:t>
            </a:r>
            <a:r>
              <a:rPr lang="en-US" i="1" dirty="0" smtClean="0"/>
              <a:t>structure of a database </a:t>
            </a:r>
            <a:r>
              <a:rPr lang="en-US" dirty="0" smtClean="0"/>
              <a:t>we mean the data types, relationships, and constraints that should hold on the data.</a:t>
            </a:r>
            <a:endParaRPr lang="en-IN" dirty="0" smtClean="0"/>
          </a:p>
          <a:p>
            <a:r>
              <a:rPr lang="en-US" dirty="0" smtClean="0"/>
              <a:t> Most data models also include a set of </a:t>
            </a:r>
            <a:r>
              <a:rPr lang="en-US" b="1" dirty="0" smtClean="0"/>
              <a:t>basic operations </a:t>
            </a:r>
            <a:r>
              <a:rPr lang="en-US" dirty="0" smtClean="0"/>
              <a:t>for specifying retrievals and updates on the database.</a:t>
            </a:r>
            <a:endParaRPr lang="en-IN" dirty="0" smtClean="0"/>
          </a:p>
          <a:p>
            <a:endParaRPr lang="en-IN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Types of Data Models</a:t>
            </a:r>
            <a:r>
              <a:rPr lang="en-IN" dirty="0" smtClean="0"/>
              <a:t/>
            </a:r>
            <a:br>
              <a:rPr lang="en-IN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87963"/>
          </a:xfrm>
        </p:spPr>
        <p:txBody>
          <a:bodyPr/>
          <a:lstStyle/>
          <a:p>
            <a:r>
              <a:rPr lang="en-US" dirty="0" smtClean="0"/>
              <a:t>1. High Level- Conceptual data model.</a:t>
            </a:r>
            <a:endParaRPr lang="en-IN" dirty="0" smtClean="0"/>
          </a:p>
          <a:p>
            <a:r>
              <a:rPr lang="en-US" dirty="0" smtClean="0"/>
              <a:t>2. Low Level – Physical data model.</a:t>
            </a:r>
            <a:endParaRPr lang="en-IN" dirty="0" smtClean="0"/>
          </a:p>
          <a:p>
            <a:r>
              <a:rPr lang="en-US" dirty="0" smtClean="0"/>
              <a:t>3. Relational or Representational</a:t>
            </a:r>
            <a:endParaRPr lang="en-IN" dirty="0" smtClean="0"/>
          </a:p>
          <a:p>
            <a:r>
              <a:rPr lang="en-US" dirty="0" smtClean="0"/>
              <a:t>4. Object-oriented Data Models:</a:t>
            </a:r>
            <a:endParaRPr lang="en-IN" dirty="0" smtClean="0"/>
          </a:p>
          <a:p>
            <a:r>
              <a:rPr lang="en-US" dirty="0" smtClean="0"/>
              <a:t>5. Object-Relational Models:</a:t>
            </a:r>
            <a:endParaRPr lang="en-IN" dirty="0" smtClean="0"/>
          </a:p>
          <a:p>
            <a:endParaRPr lang="en-IN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34962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 smtClean="0"/>
              <a:t>. High Level-conceptual data model:</a:t>
            </a:r>
            <a:r>
              <a:rPr lang="en-US" dirty="0" smtClean="0"/>
              <a:t> User level data model is the high level or</a:t>
            </a:r>
            <a:r>
              <a:rPr lang="en-IN" dirty="0" smtClean="0"/>
              <a:t> </a:t>
            </a:r>
            <a:r>
              <a:rPr lang="en-US" dirty="0" smtClean="0"/>
              <a:t>conceptual model. This provides concepts that are close to the way that many</a:t>
            </a:r>
            <a:r>
              <a:rPr lang="en-IN" dirty="0" smtClean="0"/>
              <a:t> </a:t>
            </a:r>
            <a:r>
              <a:rPr lang="en-US" dirty="0" smtClean="0"/>
              <a:t>users perceive data.</a:t>
            </a:r>
            <a:endParaRPr lang="en-IN" dirty="0" smtClean="0"/>
          </a:p>
          <a:p>
            <a:r>
              <a:rPr lang="en-US" b="1" dirty="0" smtClean="0"/>
              <a:t>2 .Low level-Physical data model :</a:t>
            </a:r>
            <a:r>
              <a:rPr lang="en-US" dirty="0" smtClean="0"/>
              <a:t> provides concepts that describe the details of how</a:t>
            </a:r>
            <a:r>
              <a:rPr lang="en-IN" dirty="0" smtClean="0"/>
              <a:t> </a:t>
            </a:r>
            <a:r>
              <a:rPr lang="en-US" dirty="0" smtClean="0"/>
              <a:t>data is stored in the computer model. Low level data model is only for Computer</a:t>
            </a:r>
            <a:r>
              <a:rPr lang="en-IN" dirty="0" smtClean="0"/>
              <a:t> </a:t>
            </a:r>
            <a:r>
              <a:rPr lang="en-US" dirty="0" smtClean="0"/>
              <a:t>specialists not for end-user.</a:t>
            </a:r>
            <a:endParaRPr lang="en-IN" dirty="0" smtClean="0"/>
          </a:p>
          <a:p>
            <a:r>
              <a:rPr lang="en-US" dirty="0" smtClean="0"/>
              <a:t>3</a:t>
            </a:r>
            <a:r>
              <a:rPr lang="en-US" b="1" dirty="0" smtClean="0"/>
              <a:t>. Representation data model</a:t>
            </a:r>
            <a:r>
              <a:rPr lang="en-US" dirty="0" smtClean="0"/>
              <a:t>: It is between High level &amp; Low level data model</a:t>
            </a:r>
            <a:r>
              <a:rPr lang="en-IN" dirty="0" smtClean="0"/>
              <a:t> </a:t>
            </a:r>
            <a:r>
              <a:rPr lang="en-US" dirty="0" smtClean="0"/>
              <a:t>Which provides concepts that may be understood by end-user but that are not too</a:t>
            </a:r>
            <a:r>
              <a:rPr lang="en-IN" dirty="0" smtClean="0"/>
              <a:t> </a:t>
            </a:r>
            <a:r>
              <a:rPr lang="en-US" dirty="0" smtClean="0"/>
              <a:t>far removed from the way data is organized by within the computer.</a:t>
            </a:r>
            <a:endParaRPr lang="en-IN" dirty="0" smtClean="0"/>
          </a:p>
          <a:p>
            <a:pPr>
              <a:buNone/>
            </a:pPr>
            <a:r>
              <a:rPr lang="en-US" dirty="0" smtClean="0"/>
              <a:t> </a:t>
            </a:r>
            <a:endParaRPr lang="en-IN" dirty="0" smtClean="0"/>
          </a:p>
          <a:p>
            <a:endParaRPr lang="en-IN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1. Relational Model</a:t>
            </a:r>
            <a:r>
              <a:rPr lang="en-IN" dirty="0" smtClean="0"/>
              <a:t/>
            </a:r>
            <a:br>
              <a:rPr lang="en-IN" dirty="0" smtClean="0"/>
            </a:b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676400" y="1219201"/>
          <a:ext cx="6080760" cy="990599"/>
        </p:xfrm>
        <a:graphic>
          <a:graphicData uri="http://schemas.openxmlformats.org/drawingml/2006/table">
            <a:tbl>
              <a:tblPr/>
              <a:tblGrid>
                <a:gridCol w="1216025"/>
                <a:gridCol w="1216025"/>
                <a:gridCol w="1216025"/>
                <a:gridCol w="1216025"/>
                <a:gridCol w="1216660"/>
              </a:tblGrid>
              <a:tr h="51155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Times New Roman"/>
                          <a:ea typeface="Times New Roman"/>
                          <a:cs typeface="Times New Roman"/>
                        </a:rPr>
                        <a:t>Customer-</a:t>
                      </a:r>
                      <a:r>
                        <a:rPr lang="en-US" sz="1300" dirty="0" err="1">
                          <a:latin typeface="Times New Roman"/>
                          <a:ea typeface="Times New Roman"/>
                          <a:cs typeface="Times New Roman"/>
                        </a:rPr>
                        <a:t>ame</a:t>
                      </a:r>
                      <a:endParaRPr lang="en-IN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latin typeface="Times New Roman"/>
                          <a:ea typeface="Times New Roman"/>
                          <a:cs typeface="Times New Roman"/>
                        </a:rPr>
                        <a:t>SecurityNumber</a:t>
                      </a:r>
                      <a:endParaRPr lang="en-IN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Times New Roman"/>
                          <a:cs typeface="Times New Roman"/>
                        </a:rPr>
                        <a:t>Address</a:t>
                      </a:r>
                      <a:endParaRPr lang="en-IN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Times New Roman"/>
                          <a:cs typeface="Times New Roman"/>
                        </a:rPr>
                        <a:t>City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Times New Roman"/>
                          <a:cs typeface="Times New Roman"/>
                        </a:rPr>
                        <a:t>Account-number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52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Times New Roman"/>
                          <a:cs typeface="Times New Roman"/>
                        </a:rPr>
                        <a:t>Preethi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Times New Roman"/>
                          <a:cs typeface="Times New Roman"/>
                        </a:rPr>
                        <a:t>111-222-3456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latin typeface="Times New Roman"/>
                          <a:ea typeface="Times New Roman"/>
                          <a:cs typeface="Times New Roman"/>
                        </a:rPr>
                        <a:t>Yelhanka</a:t>
                      </a:r>
                      <a:endParaRPr lang="en-IN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Times New Roman"/>
                          <a:cs typeface="Times New Roman"/>
                        </a:rPr>
                        <a:t>Bangalore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Times New Roman"/>
                          <a:cs typeface="Times New Roman"/>
                        </a:rPr>
                        <a:t>A-101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52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Times New Roman"/>
                          <a:cs typeface="Times New Roman"/>
                        </a:rPr>
                        <a:t>Sharan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Times New Roman"/>
                          <a:ea typeface="Times New Roman"/>
                          <a:cs typeface="Times New Roman"/>
                        </a:rPr>
                        <a:t>111-222-3457</a:t>
                      </a:r>
                      <a:endParaRPr lang="en-IN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Times New Roman"/>
                          <a:cs typeface="Times New Roman"/>
                        </a:rPr>
                        <a:t>Hebbal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Times New Roman"/>
                          <a:cs typeface="Times New Roman"/>
                        </a:rPr>
                        <a:t>Bangalore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Times New Roman"/>
                          <a:ea typeface="Times New Roman"/>
                          <a:cs typeface="Times New Roman"/>
                        </a:rPr>
                        <a:t>A-125</a:t>
                      </a:r>
                      <a:endParaRPr lang="en-IN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914400" y="2895600"/>
          <a:ext cx="6080760" cy="1367028"/>
        </p:xfrm>
        <a:graphic>
          <a:graphicData uri="http://schemas.openxmlformats.org/drawingml/2006/table">
            <a:tbl>
              <a:tblPr/>
              <a:tblGrid>
                <a:gridCol w="3040380"/>
                <a:gridCol w="3040380"/>
              </a:tblGrid>
              <a:tr h="1143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Times New Roman"/>
                          <a:ea typeface="Times New Roman"/>
                          <a:cs typeface="Times New Roman"/>
                        </a:rPr>
                        <a:t>Account-Number </a:t>
                      </a:r>
                      <a:endParaRPr lang="en-IN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Times New Roman"/>
                          <a:cs typeface="Times New Roman"/>
                        </a:rPr>
                        <a:t>Balance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3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Times New Roman"/>
                          <a:ea typeface="Times New Roman"/>
                          <a:cs typeface="Times New Roman"/>
                        </a:rPr>
                        <a:t>A-101 </a:t>
                      </a:r>
                      <a:endParaRPr lang="en-IN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Times New Roman"/>
                          <a:cs typeface="Times New Roman"/>
                        </a:rPr>
                        <a:t>1000.00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3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Times New Roman"/>
                          <a:cs typeface="Times New Roman"/>
                        </a:rPr>
                        <a:t>A-125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Times New Roman"/>
                          <a:cs typeface="Times New Roman"/>
                        </a:rPr>
                        <a:t>1200.00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3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Times New Roman"/>
                          <a:cs typeface="Times New Roman"/>
                        </a:rPr>
                        <a:t>A-456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Times New Roman"/>
                          <a:cs typeface="Times New Roman"/>
                        </a:rPr>
                        <a:t>5000.00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3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Times New Roman"/>
                          <a:ea typeface="Times New Roman"/>
                          <a:cs typeface="Times New Roman"/>
                        </a:rPr>
                        <a:t>A-987</a:t>
                      </a:r>
                      <a:endParaRPr lang="en-IN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Times New Roman"/>
                          <a:ea typeface="Times New Roman"/>
                          <a:cs typeface="Times New Roman"/>
                        </a:rPr>
                        <a:t>1234.00</a:t>
                      </a:r>
                      <a:endParaRPr lang="en-IN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3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Times New Roman"/>
                          <a:cs typeface="Times New Roman"/>
                        </a:rPr>
                        <a:t>A-111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Times New Roman"/>
                          <a:ea typeface="Times New Roman"/>
                          <a:cs typeface="Times New Roman"/>
                        </a:rPr>
                        <a:t>3000.00</a:t>
                      </a:r>
                      <a:endParaRPr lang="en-IN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1371600" y="2438400"/>
            <a:ext cx="40252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Account </a:t>
            </a:r>
            <a:r>
              <a:rPr lang="en-US" dirty="0" smtClean="0">
                <a:ea typeface="Times New Roman" pitchFamily="18" charset="0"/>
                <a:cs typeface="Times New Roman" pitchFamily="18" charset="0"/>
              </a:rPr>
              <a:t>–</a:t>
            </a:r>
            <a:r>
              <a:rPr lang="en-US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Table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Advantages</a:t>
            </a:r>
            <a:endParaRPr lang="en-IN" dirty="0" smtClean="0"/>
          </a:p>
          <a:p>
            <a:r>
              <a:rPr lang="en-US" dirty="0" smtClean="0"/>
              <a:t>1. The main advantage of this model is its ability to represent data in a simplified</a:t>
            </a:r>
            <a:r>
              <a:rPr lang="en-IN" dirty="0" smtClean="0"/>
              <a:t> </a:t>
            </a:r>
            <a:r>
              <a:rPr lang="en-US" dirty="0" smtClean="0"/>
              <a:t>format.</a:t>
            </a:r>
            <a:endParaRPr lang="en-IN" dirty="0" smtClean="0"/>
          </a:p>
          <a:p>
            <a:r>
              <a:rPr lang="en-US" dirty="0" smtClean="0"/>
              <a:t>2. The process of manipulating record is simplified with the use of certain key</a:t>
            </a:r>
            <a:r>
              <a:rPr lang="en-IN" dirty="0" smtClean="0"/>
              <a:t> </a:t>
            </a:r>
            <a:r>
              <a:rPr lang="en-US" dirty="0" smtClean="0"/>
              <a:t>attributes used to retrieve data.</a:t>
            </a:r>
            <a:endParaRPr lang="en-IN" dirty="0" smtClean="0"/>
          </a:p>
          <a:p>
            <a:r>
              <a:rPr lang="en-US" dirty="0" smtClean="0"/>
              <a:t>3. Representation of different types o relationship is possible with this model.</a:t>
            </a:r>
            <a:endParaRPr lang="en-IN" dirty="0" smtClean="0"/>
          </a:p>
          <a:p>
            <a:endParaRPr lang="en-IN" dirty="0" smtClean="0"/>
          </a:p>
          <a:p>
            <a:endParaRPr lang="en-IN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2. Network Model</a:t>
            </a:r>
            <a:r>
              <a:rPr lang="en-IN" dirty="0" smtClean="0"/>
              <a:t/>
            </a:r>
            <a:br>
              <a:rPr lang="en-IN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The data in the network model are represented by collection of records and</a:t>
            </a:r>
            <a:endParaRPr lang="en-IN" dirty="0" smtClean="0"/>
          </a:p>
          <a:p>
            <a:r>
              <a:rPr lang="en-US" dirty="0" smtClean="0"/>
              <a:t>relationships among data are represented by links, which can be viewed as pointers.</a:t>
            </a:r>
            <a:endParaRPr lang="en-IN" dirty="0" smtClean="0"/>
          </a:p>
          <a:p>
            <a:pPr>
              <a:buNone/>
            </a:pPr>
            <a:r>
              <a:rPr lang="en-US" b="1" dirty="0" smtClean="0"/>
              <a:t>Advantages:</a:t>
            </a:r>
            <a:endParaRPr lang="en-IN" b="1" dirty="0" smtClean="0"/>
          </a:p>
          <a:p>
            <a:r>
              <a:rPr lang="en-US" dirty="0" smtClean="0"/>
              <a:t>1. Representation of relationship between entities is implemented using pointers</a:t>
            </a:r>
            <a:r>
              <a:rPr lang="en-IN" dirty="0" smtClean="0"/>
              <a:t> </a:t>
            </a:r>
            <a:r>
              <a:rPr lang="en-US" dirty="0" smtClean="0"/>
              <a:t>which allows the representation of </a:t>
            </a:r>
            <a:r>
              <a:rPr lang="en-US" dirty="0" err="1" smtClean="0"/>
              <a:t>arbitrar</a:t>
            </a:r>
            <a:r>
              <a:rPr lang="en-US" dirty="0" smtClean="0"/>
              <a:t> relationship</a:t>
            </a:r>
            <a:endParaRPr lang="en-IN" dirty="0" smtClean="0"/>
          </a:p>
          <a:p>
            <a:r>
              <a:rPr lang="en-US" dirty="0" smtClean="0"/>
              <a:t>2. Unlike the hierarchical model it is easy.</a:t>
            </a:r>
            <a:endParaRPr lang="en-IN" dirty="0" smtClean="0"/>
          </a:p>
          <a:p>
            <a:r>
              <a:rPr lang="en-US" dirty="0" smtClean="0"/>
              <a:t>3. data manipulation can be done easily with this model.</a:t>
            </a:r>
            <a:endParaRPr lang="en-IN" dirty="0" smtClean="0"/>
          </a:p>
          <a:p>
            <a:pPr>
              <a:buNone/>
            </a:pPr>
            <a:endParaRPr lang="en-IN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3. Hierarchical Model</a:t>
            </a:r>
            <a:r>
              <a:rPr lang="en-IN" dirty="0" smtClean="0"/>
              <a:t/>
            </a:r>
            <a:br>
              <a:rPr lang="en-IN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r>
              <a:rPr lang="en-US" dirty="0" smtClean="0"/>
              <a:t>A hierarchical data model is a data model which the data is organized into a tree like</a:t>
            </a:r>
            <a:endParaRPr lang="en-IN" dirty="0" smtClean="0"/>
          </a:p>
          <a:p>
            <a:r>
              <a:rPr lang="en-US" dirty="0" smtClean="0"/>
              <a:t>structure. The structure allows repeating information using parent/child relationships:</a:t>
            </a:r>
            <a:endParaRPr lang="en-IN" dirty="0" smtClean="0"/>
          </a:p>
          <a:p>
            <a:r>
              <a:rPr lang="en-US" dirty="0" smtClean="0"/>
              <a:t>each parent can have many children but each child only has one parent. All attributes</a:t>
            </a:r>
            <a:endParaRPr lang="en-IN" dirty="0" smtClean="0"/>
          </a:p>
          <a:p>
            <a:r>
              <a:rPr lang="en-US" dirty="0" smtClean="0"/>
              <a:t>of a specific record are listed under an entity type.</a:t>
            </a:r>
            <a:endParaRPr lang="en-IN" dirty="0" smtClean="0"/>
          </a:p>
          <a:p>
            <a:pPr>
              <a:buNone/>
            </a:pPr>
            <a:r>
              <a:rPr lang="en-US" dirty="0" smtClean="0"/>
              <a:t> </a:t>
            </a:r>
            <a:endParaRPr lang="en-IN" dirty="0" smtClean="0"/>
          </a:p>
          <a:p>
            <a:endParaRPr lang="en-IN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Advantages:</a:t>
            </a:r>
            <a:endParaRPr lang="en-IN" dirty="0" smtClean="0"/>
          </a:p>
          <a:p>
            <a:r>
              <a:rPr lang="en-US" dirty="0" smtClean="0"/>
              <a:t>1. The representation of records is done using an ordered tree, which is natural</a:t>
            </a:r>
            <a:r>
              <a:rPr lang="en-IN" dirty="0" smtClean="0"/>
              <a:t> </a:t>
            </a:r>
            <a:r>
              <a:rPr lang="en-US" dirty="0" smtClean="0"/>
              <a:t>method of implementation of one–to-many relationships.</a:t>
            </a:r>
            <a:endParaRPr lang="en-IN" dirty="0" smtClean="0"/>
          </a:p>
          <a:p>
            <a:r>
              <a:rPr lang="en-US" dirty="0" smtClean="0"/>
              <a:t>2. Proper ordering of the tree results in easier and faster retrieval of records.</a:t>
            </a:r>
            <a:endParaRPr lang="en-IN" dirty="0" smtClean="0"/>
          </a:p>
          <a:p>
            <a:pPr algn="just"/>
            <a:r>
              <a:rPr lang="en-US" dirty="0" smtClean="0"/>
              <a:t>3. Allows the use of virtual records. This result in a stable database especially when</a:t>
            </a:r>
            <a:r>
              <a:rPr lang="en-IN" dirty="0" smtClean="0"/>
              <a:t> </a:t>
            </a:r>
            <a:r>
              <a:rPr lang="en-US" dirty="0" smtClean="0"/>
              <a:t>modification of the data base is made.</a:t>
            </a:r>
            <a:endParaRPr lang="en-IN" dirty="0" smtClean="0"/>
          </a:p>
          <a:p>
            <a:endParaRPr lang="en-IN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 Object-oriented Data Models</a:t>
            </a:r>
            <a:r>
              <a:rPr lang="en-IN" dirty="0" smtClean="0"/>
              <a:t/>
            </a:r>
            <a:br>
              <a:rPr lang="en-IN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87963"/>
          </a:xfrm>
        </p:spPr>
        <p:txBody>
          <a:bodyPr>
            <a:normAutofit/>
          </a:bodyPr>
          <a:lstStyle/>
          <a:p>
            <a:r>
              <a:rPr lang="en-US" dirty="0" smtClean="0"/>
              <a:t>Several models have been proposed for implementing in a database system.</a:t>
            </a:r>
            <a:endParaRPr lang="en-IN" dirty="0" smtClean="0"/>
          </a:p>
          <a:p>
            <a:r>
              <a:rPr lang="en-US" dirty="0" smtClean="0"/>
              <a:t>• One set comprises models of persistent O-O Programming Languages such as</a:t>
            </a:r>
            <a:r>
              <a:rPr lang="en-IN" dirty="0" smtClean="0"/>
              <a:t> </a:t>
            </a:r>
            <a:r>
              <a:rPr lang="en-US" dirty="0" smtClean="0"/>
              <a:t>C++ (e.g., in OBJECTSTORE or VERSANT), and Smalltalk (e.g., in</a:t>
            </a:r>
            <a:r>
              <a:rPr lang="en-IN" dirty="0" smtClean="0"/>
              <a:t> </a:t>
            </a:r>
            <a:r>
              <a:rPr lang="en-US" dirty="0" smtClean="0"/>
              <a:t>GEMSTONE).</a:t>
            </a:r>
            <a:endParaRPr lang="en-IN" dirty="0" smtClean="0"/>
          </a:p>
          <a:p>
            <a:pPr>
              <a:buNone/>
            </a:pPr>
            <a:r>
              <a:rPr lang="en-US" dirty="0" smtClean="0"/>
              <a:t>• Additionally, systems like O2, ORION (at MCC – then ITASCA), IRIS (at H.P.-</a:t>
            </a:r>
            <a:r>
              <a:rPr lang="en-IN" dirty="0" smtClean="0"/>
              <a:t> </a:t>
            </a:r>
            <a:r>
              <a:rPr lang="en-US" dirty="0" smtClean="0"/>
              <a:t>used in Open OODB).</a:t>
            </a:r>
            <a:endParaRPr lang="en-IN" dirty="0" smtClean="0"/>
          </a:p>
          <a:p>
            <a:endParaRPr lang="en-IN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IN" dirty="0" smtClean="0"/>
              <a:t>E-R model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 lnSpcReduction="10000"/>
          </a:bodyPr>
          <a:lstStyle/>
          <a:p>
            <a:r>
              <a:rPr lang="en-IN" dirty="0" smtClean="0"/>
              <a:t>Entities</a:t>
            </a:r>
          </a:p>
          <a:p>
            <a:r>
              <a:rPr lang="en-IN" dirty="0" smtClean="0"/>
              <a:t>Relationship between entities</a:t>
            </a:r>
          </a:p>
          <a:p>
            <a:r>
              <a:rPr lang="en-IN" dirty="0" err="1" smtClean="0"/>
              <a:t>Atrributes</a:t>
            </a:r>
            <a:r>
              <a:rPr lang="en-IN" dirty="0" smtClean="0"/>
              <a:t> of entities</a:t>
            </a:r>
          </a:p>
          <a:p>
            <a:pPr>
              <a:buNone/>
            </a:pPr>
            <a:r>
              <a:rPr lang="en-IN" b="1" dirty="0" smtClean="0"/>
              <a:t>ENTITY RELATIONAL (ER) MODEL</a:t>
            </a:r>
            <a:r>
              <a:rPr lang="en-IN" dirty="0" smtClean="0"/>
              <a:t> is a high-level conceptual data model diagram. ER </a:t>
            </a:r>
            <a:r>
              <a:rPr lang="en-IN" dirty="0" err="1" smtClean="0"/>
              <a:t>modeling</a:t>
            </a:r>
            <a:r>
              <a:rPr lang="en-IN" dirty="0" smtClean="0"/>
              <a:t> helps you to analyze data requirements systematically to produce a well-designed database. The Entity-Relation model represents real-world entities and the relationship between them.</a:t>
            </a:r>
            <a:endParaRPr lang="en-IN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 Object-Relational Models</a:t>
            </a:r>
            <a:r>
              <a:rPr lang="en-IN" dirty="0" smtClean="0"/>
              <a:t/>
            </a:r>
            <a:br>
              <a:rPr lang="en-IN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Most Recent Trend. Started with Informix</a:t>
            </a:r>
            <a:endParaRPr lang="en-IN" dirty="0" smtClean="0"/>
          </a:p>
          <a:p>
            <a:pPr>
              <a:buNone/>
            </a:pPr>
            <a:r>
              <a:rPr lang="en-US" dirty="0" smtClean="0"/>
              <a:t>• Universal Server.</a:t>
            </a:r>
            <a:endParaRPr lang="en-IN" dirty="0" smtClean="0"/>
          </a:p>
          <a:p>
            <a:pPr>
              <a:buNone/>
            </a:pPr>
            <a:r>
              <a:rPr lang="en-US" dirty="0" smtClean="0"/>
              <a:t>• Relational systems incorporate concepts from object databases leading </a:t>
            </a:r>
            <a:r>
              <a:rPr lang="en-US" smtClean="0"/>
              <a:t>to </a:t>
            </a:r>
            <a:r>
              <a:rPr lang="en-US" smtClean="0"/>
              <a:t>object relational</a:t>
            </a:r>
            <a:r>
              <a:rPr lang="en-US" dirty="0" smtClean="0"/>
              <a:t>.</a:t>
            </a:r>
            <a:endParaRPr lang="en-IN" dirty="0" smtClean="0"/>
          </a:p>
          <a:p>
            <a:pPr>
              <a:buNone/>
            </a:pPr>
            <a:r>
              <a:rPr lang="en-US" dirty="0" smtClean="0"/>
              <a:t>• Object Database Standard: ODMG-93, ODMG-version 2.0,ODMG-version 3.0.</a:t>
            </a:r>
            <a:endParaRPr lang="en-IN" dirty="0" smtClean="0"/>
          </a:p>
          <a:p>
            <a:pPr>
              <a:buNone/>
            </a:pPr>
            <a:r>
              <a:rPr lang="en-US" dirty="0" smtClean="0"/>
              <a:t>• Exemplified in the latest versions of Oracle-10i,DB2, and SQL Server and other</a:t>
            </a:r>
            <a:r>
              <a:rPr lang="en-IN" dirty="0" smtClean="0"/>
              <a:t> </a:t>
            </a:r>
            <a:r>
              <a:rPr lang="en-US" dirty="0" smtClean="0"/>
              <a:t>DBMSs.</a:t>
            </a:r>
            <a:endParaRPr lang="en-IN" dirty="0" smtClean="0"/>
          </a:p>
          <a:p>
            <a:pPr>
              <a:buNone/>
            </a:pPr>
            <a:r>
              <a:rPr lang="en-US" dirty="0" smtClean="0"/>
              <a:t>• Standards included in SQL-99 and expected to be enhanced in future SQL</a:t>
            </a:r>
            <a:r>
              <a:rPr lang="en-IN" dirty="0" smtClean="0"/>
              <a:t> </a:t>
            </a:r>
            <a:r>
              <a:rPr lang="en-US" dirty="0" smtClean="0"/>
              <a:t>standards.</a:t>
            </a:r>
            <a:endParaRPr lang="en-IN" dirty="0" smtClean="0"/>
          </a:p>
          <a:p>
            <a:endParaRPr lang="en-IN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667</Words>
  <Application>Microsoft Office PowerPoint</Application>
  <PresentationFormat>On-screen Show (4:3)</PresentationFormat>
  <Paragraphs>81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Database System Concepts and Architecture Data Models, Schemas, and Instances   </vt:lpstr>
      <vt:lpstr>Types of Data Models </vt:lpstr>
      <vt:lpstr>Slide 3</vt:lpstr>
      <vt:lpstr>1. Relational Model </vt:lpstr>
      <vt:lpstr>Slide 5</vt:lpstr>
      <vt:lpstr>2. Network Model </vt:lpstr>
      <vt:lpstr>3. Hierarchical Model </vt:lpstr>
      <vt:lpstr>Slide 8</vt:lpstr>
      <vt:lpstr> Object-oriented Data Models </vt:lpstr>
      <vt:lpstr>E-R model</vt:lpstr>
      <vt:lpstr> Object-Relational Models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Database System Concepts and Architecture Data Models, Schemas, and Instances   </dc:title>
  <dc:creator>Acer</dc:creator>
  <cp:lastModifiedBy>Acer</cp:lastModifiedBy>
  <cp:revision>2</cp:revision>
  <dcterms:created xsi:type="dcterms:W3CDTF">2006-08-16T00:00:00Z</dcterms:created>
  <dcterms:modified xsi:type="dcterms:W3CDTF">2022-11-08T09:20:11Z</dcterms:modified>
</cp:coreProperties>
</file>